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3.svg" ContentType="image/sv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25"/>
  </p:notesMasterIdLst>
  <p:sldIdLst>
    <p:sldId id="1213" r:id="rId9"/>
    <p:sldId id="1289" r:id="rId10"/>
    <p:sldId id="1298" r:id="rId11"/>
    <p:sldId id="262" r:id="rId12"/>
    <p:sldId id="263" r:id="rId13"/>
    <p:sldId id="1265" r:id="rId14"/>
    <p:sldId id="265" r:id="rId15"/>
    <p:sldId id="266" r:id="rId16"/>
    <p:sldId id="268" r:id="rId17"/>
    <p:sldId id="270" r:id="rId18"/>
    <p:sldId id="1290" r:id="rId19"/>
    <p:sldId id="1284" r:id="rId20"/>
    <p:sldId id="284" r:id="rId21"/>
    <p:sldId id="1294" r:id="rId22"/>
    <p:sldId id="278" r:id="rId23"/>
    <p:sldId id="281" r:id="rId24"/>
  </p:sldIdLst>
  <p:sldSz cx="12192000" cy="6858000"/>
  <p:notesSz cx="6797675" cy="9928225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64A"/>
    <a:srgbClr val="D8A499"/>
    <a:srgbClr val="729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8" autoAdjust="0"/>
    <p:restoredTop sz="94719"/>
  </p:normalViewPr>
  <p:slideViewPr>
    <p:cSldViewPr snapToGrid="0">
      <p:cViewPr varScale="1">
        <p:scale>
          <a:sx n="113" d="100"/>
          <a:sy n="113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28675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70403" y="5187302"/>
            <a:ext cx="6162869" cy="49140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43172" cy="5456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dt" idx="12"/>
          </p:nvPr>
        </p:nvSpPr>
        <p:spPr>
          <a:xfrm>
            <a:off x="4360503" y="0"/>
            <a:ext cx="3343172" cy="5456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ftr" idx="13"/>
          </p:nvPr>
        </p:nvSpPr>
        <p:spPr>
          <a:xfrm>
            <a:off x="0" y="10374995"/>
            <a:ext cx="3343172" cy="5456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5" name="PlaceHolder 6"/>
          <p:cNvSpPr>
            <a:spLocks noGrp="1"/>
          </p:cNvSpPr>
          <p:nvPr>
            <p:ph type="sldNum" idx="14"/>
          </p:nvPr>
        </p:nvSpPr>
        <p:spPr>
          <a:xfrm>
            <a:off x="4360503" y="10374995"/>
            <a:ext cx="3343172" cy="5456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A799C2B2-39C1-416D-AC87-276A68BC8599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5425" y="808038"/>
            <a:ext cx="7188200" cy="4043362"/>
          </a:xfrm>
        </p:spPr>
        <p:txBody>
          <a:bodyPr/>
          <a:lstStyle/>
          <a:p>
            <a:endParaRPr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B679-ECD4-48FF-A319-9913DC03F06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76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28675"/>
            <a:ext cx="0" cy="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18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44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28675"/>
            <a:ext cx="0" cy="0"/>
          </a:xfrm>
        </p:spPr>
        <p:txBody>
          <a:bodyPr/>
          <a:lstStyle/>
          <a:p>
            <a:endParaRPr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0B679-ECD4-48FF-A319-9913DC03F06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81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</a:t>
            </a:r>
            <a:r>
              <a:rPr lang="de-DE" dirty="0" err="1"/>
              <a:t>ChatGPT</a:t>
            </a:r>
            <a:r>
              <a:rPr lang="de-DE" dirty="0"/>
              <a:t> Generative </a:t>
            </a:r>
            <a:r>
              <a:rPr lang="de-DE" dirty="0" err="1"/>
              <a:t>Pre-trained</a:t>
            </a:r>
            <a:r>
              <a:rPr lang="de-DE" dirty="0"/>
              <a:t> Transformer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03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783" cy="446731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qualitätsgesicherter Informationen aus dem Bereich der Suchthilfe via Chatbot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Einbindung der Stakeholder, um Ziele und Anforderungen zu definieren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5302" cy="4960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dk1"/>
                </a:solidFill>
                <a:latin typeface="Calibri"/>
                <a:ea typeface="+mn-ea"/>
              </a:rPr>
              <a:t>Vortrag DHS 27.20.2022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sldNum" idx="20"/>
          </p:nvPr>
        </p:nvSpPr>
        <p:spPr>
          <a:xfrm>
            <a:off x="3850589" y="9430250"/>
            <a:ext cx="2945302" cy="4960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DC032D-1595-4EB7-93B1-E10E9C548AF7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79768" y="4715907"/>
            <a:ext cx="5437783" cy="446731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Minimal viable product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 idx="21"/>
          </p:nvPr>
        </p:nvSpPr>
        <p:spPr>
          <a:xfrm>
            <a:off x="3850589" y="9430250"/>
            <a:ext cx="2945302" cy="4960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B2B199-3091-4D72-B3D2-B7D161C3EB55}" type="slidenum">
              <a:rPr lang="de-DE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51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RAG löst mehrere Probleme klassischer KI-Modelle: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Aktualität</a:t>
            </a:r>
            <a:r>
              <a:rPr lang="de-DE" dirty="0"/>
              <a:t> → Zugriff auf neue Daten (nicht nur Trainingsstand)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Faktenbasierung</a:t>
            </a:r>
            <a:r>
              <a:rPr lang="de-DE" dirty="0"/>
              <a:t> → weniger Halluzinationen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Domänenspezifisches Wissen</a:t>
            </a:r>
            <a:r>
              <a:rPr lang="de-DE" dirty="0"/>
              <a:t> → z. B. interne Unternehmensdaten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Nachvollziehbarkeit</a:t>
            </a:r>
            <a:r>
              <a:rPr lang="de-DE" dirty="0"/>
              <a:t> → Quellen können angezeigt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18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28675"/>
            <a:ext cx="0" cy="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4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28675"/>
            <a:ext cx="0" cy="0"/>
          </a:xfrm>
        </p:spPr>
        <p:txBody>
          <a:bodyPr/>
          <a:lstStyle/>
          <a:p>
            <a:endParaRPr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pPr indent="0" algn="r">
              <a:buNone/>
            </a:pPr>
            <a:fld id="{A799C2B2-39C1-416D-AC87-276A68BC8599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45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740240"/>
            <a:ext cx="10870920" cy="428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C19734-4E67-44A3-8386-1944766DB1C6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740368"/>
            <a:ext cx="10871200" cy="4280919"/>
          </a:xfrm>
        </p:spPr>
        <p:txBody>
          <a:bodyPr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40000" indent="-28575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20000" indent="-285750">
              <a:buFont typeface="Arial" panose="020B0604020202020204" pitchFamily="34" charset="0"/>
              <a:buChar char="•"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09600" y="0"/>
            <a:ext cx="10871200" cy="1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871200" cy="929887"/>
          </a:xfrm>
        </p:spPr>
        <p:txBody>
          <a:bodyPr anchor="ctr"/>
          <a:lstStyle>
            <a:lvl1pPr>
              <a:defRPr sz="3200" b="1" cap="none" spc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pic>
        <p:nvPicPr>
          <p:cNvPr id="8" name="Bild 9" descr="Logo-Home.png">
            <a:extLst>
              <a:ext uri="{FF2B5EF4-FFF2-40B4-BE49-F238E27FC236}">
                <a16:creationId xmlns:a16="http://schemas.microsoft.com/office/drawing/2014/main" id="{4F11CBE4-F562-4CAF-BCAB-DDD17693A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994" y="6191399"/>
            <a:ext cx="1058666" cy="5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740368"/>
            <a:ext cx="10871200" cy="4280919"/>
          </a:xfrm>
        </p:spPr>
        <p:txBody>
          <a:bodyPr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540000" indent="-28575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20000" indent="-285750">
              <a:buFont typeface="Arial" panose="020B0604020202020204" pitchFamily="34" charset="0"/>
              <a:buChar char="•"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609600" y="0"/>
            <a:ext cx="10871200" cy="1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871200" cy="929887"/>
          </a:xfrm>
        </p:spPr>
        <p:txBody>
          <a:bodyPr anchor="ctr"/>
          <a:lstStyle>
            <a:lvl1pPr>
              <a:defRPr sz="3200" b="1" cap="none" spc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pic>
        <p:nvPicPr>
          <p:cNvPr id="8" name="Bild 9" descr="Logo-Home.png">
            <a:extLst>
              <a:ext uri="{FF2B5EF4-FFF2-40B4-BE49-F238E27FC236}">
                <a16:creationId xmlns:a16="http://schemas.microsoft.com/office/drawing/2014/main" id="{4F11CBE4-F562-4CAF-BCAB-DDD17693A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994" y="6191399"/>
            <a:ext cx="1058666" cy="5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5793AD-F56A-49C3-A9AA-626A3E85BE42}" type="slidenum">
              <a:t>‹Nr.›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58C161-1BB1-4291-A56D-4F052FD4F87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7DD5FE4-B2CA-4D01-BB24-6455C85B7C3A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20"/>
            <a:ext cx="12166920" cy="6841440"/>
          </a:xfrm>
          <a:prstGeom prst="rect">
            <a:avLst/>
          </a:prstGeom>
          <a:ln w="0">
            <a:noFill/>
          </a:ln>
        </p:spPr>
      </p:pic>
      <p:sp>
        <p:nvSpPr>
          <p:cNvPr id="5" name="Rechteck 7"/>
          <p:cNvSpPr/>
          <p:nvPr/>
        </p:nvSpPr>
        <p:spPr>
          <a:xfrm>
            <a:off x="-12240" y="7920"/>
            <a:ext cx="12191760" cy="685764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ts val="22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chemeClr val="dk1"/>
                </a:solidFill>
                <a:latin typeface="PT Sans"/>
              </a:rPr>
              <a:t>Click to edit the outline text format</a:t>
            </a:r>
          </a:p>
          <a:p>
            <a:pPr marL="864000" lvl="1" indent="-324000">
              <a:lnSpc>
                <a:spcPts val="22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chemeClr val="dk1"/>
                </a:solidFill>
                <a:latin typeface="PT Sans"/>
              </a:rPr>
              <a:t>Second Outline Level</a:t>
            </a:r>
          </a:p>
          <a:p>
            <a:pPr marL="1296000" lvl="2" indent="-288000">
              <a:lnSpc>
                <a:spcPts val="22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chemeClr val="dk1"/>
                </a:solidFill>
                <a:latin typeface="PT Sans"/>
              </a:rPr>
              <a:t>Third Outline Level</a:t>
            </a:r>
          </a:p>
          <a:p>
            <a:pPr marL="1728000" lvl="3" indent="-216000">
              <a:lnSpc>
                <a:spcPts val="22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i="1" strike="noStrike" spc="-1">
                <a:solidFill>
                  <a:schemeClr val="dk1"/>
                </a:solidFill>
                <a:latin typeface="PT Sans"/>
              </a:rPr>
              <a:t>Fourth Outline Level</a:t>
            </a:r>
          </a:p>
          <a:p>
            <a:pPr marL="2160000" lvl="4" indent="-216000">
              <a:lnSpc>
                <a:spcPts val="22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i="1" strike="noStrike" spc="-1">
                <a:solidFill>
                  <a:schemeClr val="dk1"/>
                </a:solidFill>
                <a:latin typeface="PT Sans"/>
              </a:rPr>
              <a:t>Fifth Outline Level</a:t>
            </a:r>
          </a:p>
          <a:p>
            <a:pPr marL="2592000" lvl="5" indent="-216000">
              <a:lnSpc>
                <a:spcPts val="22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i="1" strike="noStrike" spc="-1">
                <a:solidFill>
                  <a:schemeClr val="dk1"/>
                </a:solidFill>
                <a:latin typeface="PT Sans"/>
              </a:rPr>
              <a:t>Sixth Outline Level</a:t>
            </a:r>
          </a:p>
          <a:p>
            <a:pPr marL="3024000" lvl="6" indent="-216000">
              <a:lnSpc>
                <a:spcPts val="22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i="1" strike="noStrike" spc="-1">
                <a:solidFill>
                  <a:schemeClr val="dk1"/>
                </a:solidFill>
                <a:latin typeface="PT San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609480" y="1740240"/>
            <a:ext cx="10870920" cy="4280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Source Sans Pro"/>
                <a:ea typeface="Source Sans Pro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Aft>
                <a:spcPts val="901"/>
              </a:spcAft>
              <a:buClr>
                <a:srgbClr val="FF6C00"/>
              </a:buClr>
              <a:buFont typeface="Arial"/>
              <a:buChar char="•"/>
            </a:pPr>
            <a:r>
              <a:rPr lang="de-DE" sz="1600" b="0" strike="noStrike" spc="-1">
                <a:solidFill>
                  <a:schemeClr val="dk1"/>
                </a:solidFill>
                <a:latin typeface="Source Sans Pro"/>
                <a:ea typeface="Source Sans Pro"/>
              </a:rPr>
              <a:t>Zweite Ebene</a:t>
            </a:r>
            <a:endParaRPr lang="de-DE" sz="1600" b="0" strike="noStrike" spc="-1">
              <a:solidFill>
                <a:schemeClr val="dk1"/>
              </a:solidFill>
              <a:latin typeface="PT Sans"/>
            </a:endParaRPr>
          </a:p>
          <a:p>
            <a:pPr marL="720000" lvl="2" indent="-285840" defTabSz="457200">
              <a:lnSpc>
                <a:spcPts val="2200"/>
              </a:lnSpc>
              <a:buClr>
                <a:srgbClr val="FF6C00"/>
              </a:buClr>
              <a:buFont typeface="Arial"/>
              <a:buChar char="•"/>
            </a:pPr>
            <a:r>
              <a:rPr lang="de-DE" sz="1600" b="0" strike="noStrike" spc="-1">
                <a:solidFill>
                  <a:schemeClr val="dk1"/>
                </a:solidFill>
                <a:latin typeface="Source Sans Pro"/>
                <a:ea typeface="Source Sans Pro"/>
              </a:rPr>
              <a:t>Dritte Ebene</a:t>
            </a:r>
            <a:endParaRPr lang="de-DE" sz="1600" b="0" strike="noStrike" spc="-1">
              <a:solidFill>
                <a:schemeClr val="dk1"/>
              </a:solidFill>
              <a:latin typeface="PT Sans"/>
            </a:endParaRPr>
          </a:p>
        </p:txBody>
      </p:sp>
      <p:sp>
        <p:nvSpPr>
          <p:cNvPr id="5" name="Rechteck 6"/>
          <p:cNvSpPr/>
          <p:nvPr/>
        </p:nvSpPr>
        <p:spPr>
          <a:xfrm>
            <a:off x="609480" y="0"/>
            <a:ext cx="10870920" cy="179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2000" b="0" strike="noStrike" spc="-1">
              <a:solidFill>
                <a:schemeClr val="lt1"/>
              </a:solidFill>
              <a:latin typeface="Source Sans Pro"/>
              <a:ea typeface="Source Sans Pr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dk1"/>
                </a:solidFill>
                <a:latin typeface="Source Sans Pro"/>
                <a:ea typeface="Source Sans Pro"/>
              </a:rPr>
              <a:t>Titelmasterformat durch klicken bearbeiten</a:t>
            </a:r>
            <a:endParaRPr lang="de-DE" sz="3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" name="Bild 9" descr="Logo-Home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000" y="6191280"/>
            <a:ext cx="1058400" cy="574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/>
          <p:cNvSpPr/>
          <p:nvPr/>
        </p:nvSpPr>
        <p:spPr>
          <a:xfrm>
            <a:off x="609480" y="0"/>
            <a:ext cx="10870920" cy="179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2000" b="0" strike="noStrike" spc="-1">
              <a:solidFill>
                <a:schemeClr val="lt1"/>
              </a:solidFill>
              <a:latin typeface="Source Sans Pro"/>
              <a:ea typeface="Source Sans Pro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60240" y="378900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dk1"/>
                </a:solidFill>
                <a:latin typeface="Source Sans Pro"/>
                <a:ea typeface="Source Sans Pro"/>
              </a:rPr>
              <a:t>Titelmasterformat durch klicken bearbeiten</a:t>
            </a:r>
            <a:endParaRPr lang="de-DE" sz="3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" name="Bild 9" descr="Logo-Home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000" y="6191280"/>
            <a:ext cx="1058400" cy="574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579600"/>
            <a:ext cx="8940600" cy="56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en-GB" sz="1800" b="0" strike="noStrike" cap="all" spc="299">
                <a:solidFill>
                  <a:schemeClr val="dk2"/>
                </a:solidFill>
                <a:latin typeface="PT Sans"/>
              </a:rPr>
              <a:t>Click to edit Master title style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1"/>
          </p:nvPr>
        </p:nvSpPr>
        <p:spPr>
          <a:xfrm>
            <a:off x="431280" y="6419880"/>
            <a:ext cx="1218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650600" y="6419880"/>
            <a:ext cx="812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de-DE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7FDCD8B-DE3C-439B-9D52-4645C3EF8896}" type="slidenum">
              <a:rPr lang="de-DE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rPr>
              <a:t>‹Nr.›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579600"/>
            <a:ext cx="8940600" cy="56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1800" b="0" strike="noStrike" cap="all" spc="299">
                <a:solidFill>
                  <a:schemeClr val="dk2"/>
                </a:solidFill>
                <a:latin typeface="PT Sans"/>
              </a:rPr>
              <a:t>Mastertitelformat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3"/>
          </p:nvPr>
        </p:nvSpPr>
        <p:spPr>
          <a:xfrm>
            <a:off x="431280" y="6419880"/>
            <a:ext cx="1218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ftr" idx="4"/>
          </p:nvPr>
        </p:nvSpPr>
        <p:spPr>
          <a:xfrm>
            <a:off x="609480" y="6356520"/>
            <a:ext cx="6603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sldNum" idx="5"/>
          </p:nvPr>
        </p:nvSpPr>
        <p:spPr>
          <a:xfrm>
            <a:off x="1650600" y="6419880"/>
            <a:ext cx="812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de-DE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769AB42-76B2-4C82-9AAC-DFB664D1EA7F}" type="slidenum">
              <a:rPr lang="de-DE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rPr>
              <a:t>‹Nr.›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hteck 5"/>
          <p:cNvSpPr/>
          <p:nvPr/>
        </p:nvSpPr>
        <p:spPr>
          <a:xfrm>
            <a:off x="609480" y="0"/>
            <a:ext cx="10870920" cy="179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dt" idx="6"/>
          </p:nvPr>
        </p:nvSpPr>
        <p:spPr>
          <a:xfrm>
            <a:off x="431280" y="6419880"/>
            <a:ext cx="1218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ftr" idx="7"/>
          </p:nvPr>
        </p:nvSpPr>
        <p:spPr>
          <a:xfrm>
            <a:off x="609480" y="6356520"/>
            <a:ext cx="6603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sldNum" idx="8"/>
          </p:nvPr>
        </p:nvSpPr>
        <p:spPr>
          <a:xfrm>
            <a:off x="1650600" y="6419880"/>
            <a:ext cx="812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de-DE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6E6540B-B706-4C1A-9F36-8CC4608AE27B}" type="slidenum">
              <a:rPr lang="de-DE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rPr>
              <a:t>‹Nr.›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Rechteck 4"/>
          <p:cNvSpPr/>
          <p:nvPr/>
        </p:nvSpPr>
        <p:spPr>
          <a:xfrm>
            <a:off x="609480" y="0"/>
            <a:ext cx="10870920" cy="179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1420200"/>
            <a:ext cx="5181120" cy="979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en-US" sz="1800" b="0" strike="noStrike" cap="all" spc="299">
                <a:solidFill>
                  <a:schemeClr val="dk2"/>
                </a:solidFill>
                <a:latin typeface="PT Sans"/>
              </a:rPr>
              <a:t>Click to edit Master title style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9"/>
          </p:nvPr>
        </p:nvSpPr>
        <p:spPr>
          <a:xfrm>
            <a:off x="431280" y="6419880"/>
            <a:ext cx="1218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rPr>
              <a:t>&lt;date/time&gt;</a:t>
            </a:r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&lt;footer&gt;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1"/>
          </p:nvPr>
        </p:nvSpPr>
        <p:spPr>
          <a:xfrm>
            <a:off x="1650600" y="6419880"/>
            <a:ext cx="812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71626A7-4CBF-406D-A207-8B5E2A3B6087}" type="slidenum">
              <a:rPr lang="en-US" sz="1000" b="0" strike="noStrike" spc="-1">
                <a:solidFill>
                  <a:schemeClr val="dk1">
                    <a:tint val="75000"/>
                  </a:schemeClr>
                </a:solidFill>
                <a:latin typeface="PT Sans"/>
              </a:rPr>
              <a:t>‹Nr.›</a:t>
            </a:fld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delphi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FE10CD37-DCC1-4678-BE7C-AF95B65DDF52}"/>
              </a:ext>
            </a:extLst>
          </p:cNvPr>
          <p:cNvSpPr txBox="1"/>
          <p:nvPr/>
        </p:nvSpPr>
        <p:spPr>
          <a:xfrm>
            <a:off x="684040" y="1536229"/>
            <a:ext cx="1101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Calibri" panose="020B0503030403020204" pitchFamily="34" charset="0"/>
                <a:ea typeface="Source Sans Pro" panose="020B0503030403020204" pitchFamily="34" charset="0"/>
              </a:rPr>
              <a:t>SuchtGPT: Entwicklung und Evaluation eines LLM-Chatbots zur Beantwortung von Suchtfragen</a:t>
            </a:r>
            <a:endParaRPr lang="de-DE" sz="3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ACBAE2-1405-4444-88E1-F81C9335E837}"/>
              </a:ext>
            </a:extLst>
          </p:cNvPr>
          <p:cNvSpPr txBox="1"/>
          <p:nvPr/>
        </p:nvSpPr>
        <p:spPr>
          <a:xfrm>
            <a:off x="11456159" y="1536229"/>
            <a:ext cx="184731" cy="554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endParaRPr lang="de-DE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49C9849-E85B-443F-8CF9-BA327C55AF49}"/>
              </a:ext>
            </a:extLst>
          </p:cNvPr>
          <p:cNvSpPr txBox="1"/>
          <p:nvPr/>
        </p:nvSpPr>
        <p:spPr>
          <a:xfrm>
            <a:off x="684040" y="3795520"/>
            <a:ext cx="8830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B0503030403020204" pitchFamily="34" charset="0"/>
                <a:ea typeface="Source Sans Pro" panose="020B0503030403020204" pitchFamily="34" charset="0"/>
              </a:rPr>
              <a:t>Hanna Schulte-Werning</a:t>
            </a:r>
          </a:p>
          <a:p>
            <a:r>
              <a:rPr lang="de-DE" sz="1800" dirty="0">
                <a:latin typeface="Calibri" panose="020B0503030403020204" pitchFamily="34" charset="0"/>
                <a:ea typeface="Source Sans Pro" panose="020B0503030403020204" pitchFamily="34" charset="0"/>
              </a:rPr>
              <a:t>delphi Gesellschaft für Forschung, </a:t>
            </a:r>
            <a:br>
              <a:rPr lang="de-DE" sz="1800" dirty="0">
                <a:latin typeface="Calibri" panose="020B0503030403020204" pitchFamily="34" charset="0"/>
                <a:ea typeface="Source Sans Pro" panose="020B0503030403020204" pitchFamily="34" charset="0"/>
              </a:rPr>
            </a:br>
            <a:r>
              <a:rPr lang="de-DE" sz="1800" dirty="0">
                <a:latin typeface="Calibri" panose="020B0503030403020204" pitchFamily="34" charset="0"/>
                <a:ea typeface="Source Sans Pro" panose="020B0503030403020204" pitchFamily="34" charset="0"/>
              </a:rPr>
              <a:t>Beratung und Projektentwicklung mbH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BIÖG </a:t>
            </a:r>
            <a:r>
              <a:rPr lang="de-DE" dirty="0">
                <a:effectLst/>
              </a:rPr>
              <a:t>Bund-Länder-Kreis</a:t>
            </a:r>
            <a:br>
              <a:rPr lang="de-DE" dirty="0">
                <a:latin typeface="Calibri" panose="020B0503030403020204" pitchFamily="34" charset="0"/>
                <a:ea typeface="Source Sans Pro" panose="020B0503030403020204" pitchFamily="34" charset="0"/>
              </a:rPr>
            </a:br>
            <a:r>
              <a:rPr lang="de-DE" dirty="0">
                <a:latin typeface="Calibri" panose="020B0503030403020204" pitchFamily="34" charset="0"/>
                <a:ea typeface="Source Sans Pro" panose="020B0503030403020204" pitchFamily="34" charset="0"/>
              </a:rPr>
              <a:t>16.04.2026</a:t>
            </a:r>
          </a:p>
        </p:txBody>
      </p:sp>
    </p:spTree>
    <p:extLst>
      <p:ext uri="{BB962C8B-B14F-4D97-AF65-F5344CB8AC3E}">
        <p14:creationId xmlns:p14="http://schemas.microsoft.com/office/powerpoint/2010/main" val="35857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/>
          </p:nvPr>
        </p:nvSpPr>
        <p:spPr>
          <a:xfrm>
            <a:off x="4878360" y="3600360"/>
            <a:ext cx="2333520" cy="84636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ts val="22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6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125 </a:t>
            </a:r>
            <a:r>
              <a:rPr lang="de-DE" sz="1600" b="1" spc="-1" dirty="0">
                <a:solidFill>
                  <a:schemeClr val="dk1"/>
                </a:solidFill>
                <a:latin typeface="Calibri"/>
                <a:ea typeface="Source Sans Pro"/>
              </a:rPr>
              <a:t>vollständige</a:t>
            </a:r>
            <a:r>
              <a:rPr lang="de-DE" sz="16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 Test-Chats und 8 Iterationen für Anpassungen</a:t>
            </a: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(Interne) Evaluation mit Fachkräften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Bogen 9"/>
          <p:cNvSpPr/>
          <p:nvPr/>
        </p:nvSpPr>
        <p:spPr>
          <a:xfrm>
            <a:off x="3402720" y="1977480"/>
            <a:ext cx="5393880" cy="4175280"/>
          </a:xfrm>
          <a:prstGeom prst="arc">
            <a:avLst>
              <a:gd name="adj1" fmla="val 16200000"/>
              <a:gd name="adj2" fmla="val 14403120"/>
            </a:avLst>
          </a:prstGeom>
          <a:noFill/>
          <a:ln w="19050">
            <a:solidFill>
              <a:srgbClr val="0066CC">
                <a:lumMod val="40000"/>
                <a:lumOff val="60000"/>
              </a:srgbClr>
            </a:solidFill>
            <a:round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Rounded Rectangle 4"/>
          <p:cNvSpPr/>
          <p:nvPr/>
        </p:nvSpPr>
        <p:spPr>
          <a:xfrm>
            <a:off x="2307600" y="3600360"/>
            <a:ext cx="2198880" cy="928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Optimierung an verschiedenen Stellschrauben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Bogen 11"/>
          <p:cNvSpPr/>
          <p:nvPr/>
        </p:nvSpPr>
        <p:spPr>
          <a:xfrm>
            <a:off x="3402720" y="1977480"/>
            <a:ext cx="5393880" cy="4175280"/>
          </a:xfrm>
          <a:prstGeom prst="arc">
            <a:avLst>
              <a:gd name="adj1" fmla="val 16200000"/>
              <a:gd name="adj2" fmla="val 20980436"/>
            </a:avLst>
          </a:prstGeom>
          <a:noFill/>
          <a:ln w="19050">
            <a:solidFill>
              <a:srgbClr val="0066CC">
                <a:lumMod val="40000"/>
                <a:lumOff val="60000"/>
              </a:srgbClr>
            </a:solidFill>
            <a:round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Bogen 12"/>
          <p:cNvSpPr/>
          <p:nvPr/>
        </p:nvSpPr>
        <p:spPr>
          <a:xfrm>
            <a:off x="3402720" y="1977480"/>
            <a:ext cx="5393880" cy="4175280"/>
          </a:xfrm>
          <a:prstGeom prst="arc">
            <a:avLst>
              <a:gd name="adj1" fmla="val 16200000"/>
              <a:gd name="adj2" fmla="val 3605274"/>
            </a:avLst>
          </a:prstGeom>
          <a:noFill/>
          <a:ln w="19050">
            <a:solidFill>
              <a:srgbClr val="0066CC">
                <a:lumMod val="40000"/>
                <a:lumOff val="60000"/>
              </a:srgbClr>
            </a:solidFill>
            <a:round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Bogen 13"/>
          <p:cNvSpPr/>
          <p:nvPr/>
        </p:nvSpPr>
        <p:spPr>
          <a:xfrm>
            <a:off x="3402720" y="1977480"/>
            <a:ext cx="5393880" cy="4175280"/>
          </a:xfrm>
          <a:prstGeom prst="arc">
            <a:avLst>
              <a:gd name="adj1" fmla="val 16200000"/>
              <a:gd name="adj2" fmla="val 10193023"/>
            </a:avLst>
          </a:prstGeom>
          <a:noFill/>
          <a:ln w="19050">
            <a:solidFill>
              <a:srgbClr val="0066CC">
                <a:lumMod val="40000"/>
                <a:lumOff val="60000"/>
              </a:srgbClr>
            </a:solidFill>
            <a:round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Rounded Rectangle 4"/>
          <p:cNvSpPr/>
          <p:nvPr/>
        </p:nvSpPr>
        <p:spPr>
          <a:xfrm>
            <a:off x="5004720" y="5416920"/>
            <a:ext cx="2198880" cy="92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Feedback wird gesammelt und kategorisiert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Rounded Rectangle 4"/>
          <p:cNvSpPr/>
          <p:nvPr/>
        </p:nvSpPr>
        <p:spPr>
          <a:xfrm>
            <a:off x="7701840" y="3600360"/>
            <a:ext cx="2198880" cy="92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Jede Antwort wird als gut oder schlecht bewertet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Rounded Rectangle 4"/>
          <p:cNvSpPr/>
          <p:nvPr/>
        </p:nvSpPr>
        <p:spPr>
          <a:xfrm>
            <a:off x="4986000" y="1700640"/>
            <a:ext cx="2198880" cy="92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Beraterinnen chatten mit Personas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Rounded Rectangle 4"/>
          <p:cNvSpPr/>
          <p:nvPr/>
        </p:nvSpPr>
        <p:spPr>
          <a:xfrm>
            <a:off x="7523640" y="4925520"/>
            <a:ext cx="1933200" cy="80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66CC">
                <a:lumMod val="20000"/>
                <a:lumOff val="80000"/>
              </a:srgb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200" b="0" i="1" strike="noStrike" spc="-1">
                <a:solidFill>
                  <a:schemeClr val="dk1"/>
                </a:solidFill>
                <a:latin typeface="Calibri"/>
                <a:ea typeface="Source Sans Pro"/>
              </a:rPr>
              <a:t>Bei schlechter Bewertung folgt zwingend schriftliches Feedback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Rounded Rectangle 4"/>
          <p:cNvSpPr/>
          <p:nvPr/>
        </p:nvSpPr>
        <p:spPr>
          <a:xfrm>
            <a:off x="2963880" y="2505335"/>
            <a:ext cx="1933920" cy="810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66CC">
                <a:lumMod val="20000"/>
                <a:lumOff val="80000"/>
              </a:srgb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Prompt (Verhalten)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KB (für valide Antworten)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Gefährdungskonzept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Frage-Antwort Beispiele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Rounded Rectangle 4"/>
          <p:cNvSpPr/>
          <p:nvPr/>
        </p:nvSpPr>
        <p:spPr>
          <a:xfrm>
            <a:off x="2927520" y="4925160"/>
            <a:ext cx="1933200" cy="810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66CC">
                <a:lumMod val="20000"/>
                <a:lumOff val="80000"/>
              </a:srgb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Haltung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Überfrachtung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Grenze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Kontext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Rounded Rectangle 4"/>
          <p:cNvSpPr/>
          <p:nvPr/>
        </p:nvSpPr>
        <p:spPr>
          <a:xfrm>
            <a:off x="7409520" y="2491920"/>
            <a:ext cx="1933200" cy="810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66CC">
                <a:lumMod val="20000"/>
                <a:lumOff val="80000"/>
              </a:srgb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200" b="0" i="1" strike="noStrike" spc="-1">
                <a:solidFill>
                  <a:schemeClr val="dk1"/>
                </a:solidFill>
                <a:latin typeface="Calibri"/>
                <a:ea typeface="Source Sans Pro"/>
              </a:rPr>
              <a:t>Eleni, Angehörige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>
                <a:solidFill>
                  <a:schemeClr val="dk1"/>
                </a:solidFill>
                <a:latin typeface="Calibri"/>
                <a:ea typeface="Source Sans Pro"/>
              </a:rPr>
              <a:t>Harald, Betroffener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de-DE" sz="1200" b="0" i="1" strike="noStrike" spc="-1">
                <a:solidFill>
                  <a:schemeClr val="dk1"/>
                </a:solidFill>
                <a:latin typeface="Calibri"/>
                <a:ea typeface="Source Sans Pro"/>
              </a:rPr>
              <a:t>Lukas, neugierig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84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609480" y="1740240"/>
            <a:ext cx="10310400" cy="46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ts val="22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Fachkräfte aus Suchtberatungsstellen, Landesstellen, Fachverbänden sowie eigentliche Zielgruppen</a:t>
            </a:r>
            <a:endParaRPr lang="de-DE" sz="1800" b="0" strike="noStrike" spc="-1" dirty="0">
              <a:solidFill>
                <a:schemeClr val="dk1"/>
              </a:solidFill>
              <a:latin typeface="PT San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(Externe) Vertestung des Prototypen mit Stakeholdern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79" name="Gruppieren 7"/>
          <p:cNvGrpSpPr/>
          <p:nvPr/>
        </p:nvGrpSpPr>
        <p:grpSpPr>
          <a:xfrm>
            <a:off x="849086" y="2648701"/>
            <a:ext cx="4453662" cy="3436216"/>
            <a:chOff x="623520" y="2648520"/>
            <a:chExt cx="4320000" cy="3934440"/>
          </a:xfrm>
        </p:grpSpPr>
        <p:sp>
          <p:nvSpPr>
            <p:cNvPr id="180" name="Inhaltsplatzhalter 1"/>
            <p:cNvSpPr/>
            <p:nvPr/>
          </p:nvSpPr>
          <p:spPr>
            <a:xfrm>
              <a:off x="767520" y="2819521"/>
              <a:ext cx="4104000" cy="350077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457200">
                <a:lnSpc>
                  <a:spcPts val="2200"/>
                </a:lnSpc>
                <a:spcAft>
                  <a:spcPts val="1199"/>
                </a:spcAft>
                <a:tabLst>
                  <a:tab pos="0" algn="l"/>
                </a:tabLst>
              </a:pPr>
              <a:r>
                <a:rPr lang="de-DE" sz="1800" b="1" strike="noStrike" spc="-1" dirty="0" err="1">
                  <a:solidFill>
                    <a:schemeClr val="dk1"/>
                  </a:solidFill>
                  <a:latin typeface="Calibri"/>
                  <a:ea typeface="Source Sans Pro"/>
                </a:rPr>
                <a:t>Vertestung</a:t>
              </a:r>
              <a:r>
                <a:rPr lang="de-DE" sz="1800" b="1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 des Prototypen:</a:t>
              </a:r>
              <a:br>
                <a:rPr lang="de-DE" sz="1800" b="1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</a:br>
              <a:endPara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endParaRPr>
            </a:p>
            <a:p>
              <a:pPr marL="285750" lvl="0" indent="-285750">
                <a:lnSpc>
                  <a:spcPct val="90000"/>
                </a:lnSpc>
                <a:spcAft>
                  <a:spcPts val="600"/>
                </a:spcAft>
                <a:buClr>
                  <a:srgbClr val="FF6C00"/>
                </a:buClr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000000"/>
                  </a:solidFill>
                  <a:latin typeface="Calibri" panose="020B0503030403020204" pitchFamily="34" charset="0"/>
                  <a:ea typeface="Source Sans Pro" panose="020B0503030403020204" pitchFamily="34" charset="0"/>
                </a:rPr>
                <a:t>12 Interviews / begleitete Einzeltests (Ratsuchende und Angehörige) </a:t>
              </a:r>
            </a:p>
            <a:p>
              <a:pPr marL="285750" lvl="0" indent="-285750">
                <a:lnSpc>
                  <a:spcPct val="90000"/>
                </a:lnSpc>
                <a:spcAft>
                  <a:spcPts val="600"/>
                </a:spcAft>
                <a:buClr>
                  <a:srgbClr val="FF6C00"/>
                </a:buClr>
                <a:buFont typeface="Arial" panose="020B0604020202020204" pitchFamily="34" charset="0"/>
                <a:buChar char="•"/>
              </a:pPr>
              <a:endParaRPr lang="de-DE" dirty="0">
                <a:solidFill>
                  <a:srgbClr val="000000"/>
                </a:solidFill>
                <a:latin typeface="Calibri" panose="020B0503030403020204" pitchFamily="34" charset="0"/>
                <a:ea typeface="Source Sans Pro" panose="020B0503030403020204" pitchFamily="34" charset="0"/>
              </a:endParaRPr>
            </a:p>
            <a:p>
              <a:pPr marL="285750" lvl="0" indent="-285750">
                <a:lnSpc>
                  <a:spcPct val="90000"/>
                </a:lnSpc>
                <a:spcAft>
                  <a:spcPts val="600"/>
                </a:spcAft>
                <a:buClr>
                  <a:srgbClr val="FF6C00"/>
                </a:buClr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000000"/>
                  </a:solidFill>
                  <a:latin typeface="Calibri" panose="020B0503030403020204" pitchFamily="34" charset="0"/>
                  <a:ea typeface="Source Sans Pro" panose="020B0503030403020204" pitchFamily="34" charset="0"/>
                </a:rPr>
                <a:t>Insgesamt 201 produzierte Chatdialoge</a:t>
              </a:r>
            </a:p>
            <a:p>
              <a:pPr marL="285750" lvl="0" indent="-285750">
                <a:lnSpc>
                  <a:spcPct val="90000"/>
                </a:lnSpc>
                <a:spcAft>
                  <a:spcPts val="600"/>
                </a:spcAft>
                <a:buClr>
                  <a:srgbClr val="FF6C00"/>
                </a:buClr>
                <a:buFont typeface="Arial" panose="020B0604020202020204" pitchFamily="34" charset="0"/>
                <a:buChar char="•"/>
              </a:pPr>
              <a:endParaRPr lang="de-DE" dirty="0">
                <a:solidFill>
                  <a:srgbClr val="000000"/>
                </a:solidFill>
                <a:latin typeface="Calibri" panose="020B0503030403020204" pitchFamily="34" charset="0"/>
                <a:ea typeface="Source Sans Pro" panose="020B0503030403020204" pitchFamily="34" charset="0"/>
              </a:endParaRPr>
            </a:p>
            <a:p>
              <a:pPr marL="285750" lvl="0" indent="-285750">
                <a:lnSpc>
                  <a:spcPct val="90000"/>
                </a:lnSpc>
                <a:spcAft>
                  <a:spcPts val="600"/>
                </a:spcAft>
                <a:buClr>
                  <a:srgbClr val="FF6C00"/>
                </a:buClr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rgbClr val="000000"/>
                  </a:solidFill>
                  <a:latin typeface="Calibri" panose="020B0503030403020204" pitchFamily="34" charset="0"/>
                  <a:ea typeface="Source Sans Pro" panose="020B0503030403020204" pitchFamily="34" charset="0"/>
                </a:rPr>
                <a:t>50 ausgefüllte Fragebögen (2/3 Fachkräfte, 1/3 Zielgruppe)</a:t>
              </a:r>
              <a:endParaRPr lang="de-DE" dirty="0">
                <a:highlight>
                  <a:srgbClr val="FFFF00"/>
                </a:highlight>
              </a:endParaRPr>
            </a:p>
            <a:p>
              <a:pPr defTabSz="457200">
                <a:lnSpc>
                  <a:spcPts val="2200"/>
                </a:lnSpc>
                <a:spcAft>
                  <a:spcPts val="1199"/>
                </a:spcAft>
                <a:tabLst>
                  <a:tab pos="0" algn="l"/>
                </a:tabLst>
              </a:pP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1" name="Rechteck 6"/>
            <p:cNvSpPr/>
            <p:nvPr/>
          </p:nvSpPr>
          <p:spPr>
            <a:xfrm>
              <a:off x="623520" y="2648520"/>
              <a:ext cx="4320000" cy="3934440"/>
            </a:xfrm>
            <a:prstGeom prst="rect">
              <a:avLst/>
            </a:prstGeom>
            <a:noFill/>
            <a:ln w="38100">
              <a:solidFill>
                <a:srgbClr val="FF6C0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</p:grpSp>
      <p:pic>
        <p:nvPicPr>
          <p:cNvPr id="182" name="Grafik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2648701"/>
            <a:ext cx="4571640" cy="3672000"/>
          </a:xfrm>
          <a:prstGeom prst="rect">
            <a:avLst/>
          </a:prstGeom>
        </p:spPr>
      </p:pic>
      <p:pic>
        <p:nvPicPr>
          <p:cNvPr id="8" name="Grafik 15" descr="Häkchen">
            <a:extLst>
              <a:ext uri="{FF2B5EF4-FFF2-40B4-BE49-F238E27FC236}">
                <a16:creationId xmlns:a16="http://schemas.microsoft.com/office/drawing/2014/main" id="{CD2F78CE-A408-49A5-B072-645629FD9676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669770" y="2514960"/>
            <a:ext cx="914040" cy="914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7769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583FE-4CDD-2C11-31BC-59E12879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342191"/>
            <a:ext cx="10870920" cy="13940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latin typeface="Calibri"/>
              </a:rPr>
              <a:t>80 % bewerten den Prototyp als gut bis sehr gut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latin typeface="Calibri"/>
              </a:rPr>
              <a:t>über 70 % würden den Chatbot weiterempfehlen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 err="1">
                <a:latin typeface="Calibri"/>
              </a:rPr>
              <a:t>Anpassungbedarf</a:t>
            </a:r>
            <a:r>
              <a:rPr lang="de-DE" dirty="0">
                <a:latin typeface="Calibri"/>
              </a:rPr>
              <a:t>: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66728789-D9F6-F80B-650F-82135B30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 err="1">
                <a:solidFill>
                  <a:schemeClr val="dk1"/>
                </a:solidFill>
                <a:latin typeface="Calibri"/>
                <a:ea typeface="Source Sans Pro"/>
              </a:rPr>
              <a:t>Stakeholdertests</a:t>
            </a: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: Ergebnisse und Anpassungen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699904-B129-9360-EA3E-E49CA914297B}"/>
              </a:ext>
            </a:extLst>
          </p:cNvPr>
          <p:cNvGrpSpPr/>
          <p:nvPr/>
        </p:nvGrpSpPr>
        <p:grpSpPr>
          <a:xfrm>
            <a:off x="711600" y="2518757"/>
            <a:ext cx="8005156" cy="4057516"/>
            <a:chOff x="4059994" y="1934442"/>
            <a:chExt cx="7522526" cy="337072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8DE3480-2298-3F6D-43A6-C7E70198E5B3}"/>
                </a:ext>
              </a:extLst>
            </p:cNvPr>
            <p:cNvGrpSpPr/>
            <p:nvPr/>
          </p:nvGrpSpPr>
          <p:grpSpPr>
            <a:xfrm>
              <a:off x="4245893" y="2183780"/>
              <a:ext cx="7234507" cy="2678554"/>
              <a:chOff x="3709833" y="3522723"/>
              <a:chExt cx="7234507" cy="26785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F51C665-4B1A-963A-D542-4A5D2BCC2E71}"/>
                  </a:ext>
                </a:extLst>
              </p:cNvPr>
              <p:cNvGrpSpPr/>
              <p:nvPr/>
            </p:nvGrpSpPr>
            <p:grpSpPr>
              <a:xfrm>
                <a:off x="7300542" y="5345427"/>
                <a:ext cx="3642699" cy="855850"/>
                <a:chOff x="4837057" y="4535634"/>
                <a:chExt cx="3642699" cy="855850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6321BCF-A997-58F7-E1AC-FC03279F65F1}"/>
                    </a:ext>
                  </a:extLst>
                </p:cNvPr>
                <p:cNvSpPr txBox="1"/>
                <p:nvPr/>
              </p:nvSpPr>
              <p:spPr>
                <a:xfrm>
                  <a:off x="5480956" y="4535636"/>
                  <a:ext cx="2998800" cy="855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900"/>
                    </a:spcAft>
                  </a:pPr>
                  <a:r>
                    <a:rPr lang="en-DE" b="1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Knowledge Base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A</a:t>
                  </a: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ktualisierte Konsummengen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Weiter</a:t>
                  </a:r>
                  <a:r>
                    <a:rPr lang="de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e</a:t>
                  </a: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 Bücher und Ratgeber</a:t>
                  </a: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0FBE7638-92FC-269D-5B89-280C5BDD1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7057" y="4535634"/>
                  <a:ext cx="546100" cy="5461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0524286-8232-4D7B-E306-B2079AA01034}"/>
                  </a:ext>
                </a:extLst>
              </p:cNvPr>
              <p:cNvGrpSpPr/>
              <p:nvPr/>
            </p:nvGrpSpPr>
            <p:grpSpPr>
              <a:xfrm>
                <a:off x="3793162" y="5345427"/>
                <a:ext cx="3564103" cy="640202"/>
                <a:chOff x="4836507" y="3920200"/>
                <a:chExt cx="3564103" cy="64020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1C86C3A-563D-DC1F-CCB4-D1FB3C149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507" y="3920200"/>
                  <a:ext cx="547200" cy="547200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55E435-7ABC-1EDB-74EA-9011EF252678}"/>
                    </a:ext>
                  </a:extLst>
                </p:cNvPr>
                <p:cNvSpPr txBox="1"/>
                <p:nvPr/>
              </p:nvSpPr>
              <p:spPr>
                <a:xfrm>
                  <a:off x="5480955" y="3920202"/>
                  <a:ext cx="2919655" cy="640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900"/>
                    </a:spcAft>
                  </a:pPr>
                  <a:r>
                    <a:rPr lang="en-DE" b="1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Interface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Gesprächsstart erleichtern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8D6178C-29E6-D4BF-1067-CB8647FEE14F}"/>
                  </a:ext>
                </a:extLst>
              </p:cNvPr>
              <p:cNvGrpSpPr/>
              <p:nvPr/>
            </p:nvGrpSpPr>
            <p:grpSpPr>
              <a:xfrm>
                <a:off x="3709833" y="3525158"/>
                <a:ext cx="3298054" cy="1016334"/>
                <a:chOff x="4836507" y="3489547"/>
                <a:chExt cx="3298054" cy="1016334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A7A4FC2-790D-96D2-A804-3EC173388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507" y="3489547"/>
                  <a:ext cx="547200" cy="547200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7F684D4-9040-F185-531A-7AB2ACA3721E}"/>
                    </a:ext>
                  </a:extLst>
                </p:cNvPr>
                <p:cNvSpPr txBox="1"/>
                <p:nvPr/>
              </p:nvSpPr>
              <p:spPr>
                <a:xfrm>
                  <a:off x="5480956" y="3489547"/>
                  <a:ext cx="2653605" cy="101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900"/>
                    </a:spcAft>
                  </a:pPr>
                  <a:r>
                    <a:rPr lang="en-DE" b="1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Technik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Geschwindigkeit erhöhen (Last-Tests und Analysen)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Inhaltsfilter anpassen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ED5CBD7-6510-9C21-271C-A34216998382}"/>
                  </a:ext>
                </a:extLst>
              </p:cNvPr>
              <p:cNvGrpSpPr/>
              <p:nvPr/>
            </p:nvGrpSpPr>
            <p:grpSpPr>
              <a:xfrm>
                <a:off x="7300542" y="3522723"/>
                <a:ext cx="3643798" cy="1425424"/>
                <a:chOff x="3709283" y="4974805"/>
                <a:chExt cx="3643798" cy="142542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DA5CCB5-1E78-B4DE-FD78-680701F7D507}"/>
                    </a:ext>
                  </a:extLst>
                </p:cNvPr>
                <p:cNvSpPr txBox="1"/>
                <p:nvPr/>
              </p:nvSpPr>
              <p:spPr>
                <a:xfrm>
                  <a:off x="4354281" y="4974805"/>
                  <a:ext cx="2998800" cy="142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900"/>
                    </a:spcAft>
                  </a:pPr>
                  <a:r>
                    <a:rPr lang="en-DE" b="1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Systemprompt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Weitervermittlungsangebote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Szenenamen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de-DE" sz="1600" dirty="0" err="1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Ents</a:t>
                  </a:r>
                  <a:r>
                    <a:rPr lang="en-DE" sz="160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tigmatisierende </a:t>
                  </a: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Sprache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Mengenangaben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DE" sz="1600" dirty="0">
                      <a:latin typeface="Calibri" panose="020B0503030403020204" pitchFamily="34" charset="0"/>
                      <a:ea typeface="Source Sans Pro" panose="020B0503030403020204" pitchFamily="34" charset="0"/>
                    </a:rPr>
                    <a:t>Überfrachtung</a:t>
                  </a:r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5C0F45E-E9F9-95A2-A79E-49BEF32D2A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9283" y="4974805"/>
                  <a:ext cx="547200" cy="547200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125152E-4119-C022-7C93-AA12E0671531}"/>
                </a:ext>
              </a:extLst>
            </p:cNvPr>
            <p:cNvSpPr/>
            <p:nvPr/>
          </p:nvSpPr>
          <p:spPr>
            <a:xfrm>
              <a:off x="4059994" y="1934442"/>
              <a:ext cx="7522526" cy="3370729"/>
            </a:xfrm>
            <a:prstGeom prst="roundRect">
              <a:avLst/>
            </a:prstGeom>
            <a:grpFill/>
            <a:ln w="38100">
              <a:solidFill>
                <a:srgbClr val="9C964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de-DE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41E59FE-7A99-1A46-66F0-1F0AB4EAFC77}"/>
              </a:ext>
            </a:extLst>
          </p:cNvPr>
          <p:cNvSpPr txBox="1"/>
          <p:nvPr/>
        </p:nvSpPr>
        <p:spPr>
          <a:xfrm>
            <a:off x="5268686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DDB3168B-F162-4389-BF20-A26145CFB00E}"/>
              </a:ext>
            </a:extLst>
          </p:cNvPr>
          <p:cNvSpPr/>
          <p:nvPr/>
        </p:nvSpPr>
        <p:spPr>
          <a:xfrm>
            <a:off x="8083199" y="4323023"/>
            <a:ext cx="1471353" cy="497406"/>
          </a:xfrm>
          <a:prstGeom prst="rightArrow">
            <a:avLst/>
          </a:prstGeom>
          <a:solidFill>
            <a:srgbClr val="9C9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A03D478-AEF0-4EA5-94DC-3BB748E76481}"/>
              </a:ext>
            </a:extLst>
          </p:cNvPr>
          <p:cNvSpPr txBox="1"/>
          <p:nvPr/>
        </p:nvSpPr>
        <p:spPr>
          <a:xfrm>
            <a:off x="9714567" y="4187062"/>
            <a:ext cx="215326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FF6C00"/>
              </a:buClr>
            </a:pPr>
            <a:r>
              <a:rPr lang="de-DE" b="1" dirty="0">
                <a:solidFill>
                  <a:srgbClr val="000000"/>
                </a:solidFill>
                <a:latin typeface="Calibri" panose="020B0503030403020204" pitchFamily="34" charset="0"/>
                <a:ea typeface="Source Sans Pro" panose="020B0503030403020204" pitchFamily="34" charset="0"/>
              </a:rPr>
              <a:t>Evaluation der Anpassungen mit weiteren 50+ Chats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45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609480" y="1396748"/>
            <a:ext cx="6158645" cy="46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ts val="22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Seit September 2025 ist SuchtGPT öffentlich nutzbar.</a:t>
            </a:r>
            <a:endParaRPr lang="de-DE" sz="1800" b="0" strike="noStrike" spc="-1" dirty="0">
              <a:solidFill>
                <a:schemeClr val="dk1"/>
              </a:solidFill>
              <a:latin typeface="PT San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pc="-1" dirty="0">
                <a:solidFill>
                  <a:schemeClr val="dk1"/>
                </a:solidFill>
                <a:latin typeface="Calibri"/>
                <a:ea typeface="Source Sans Pro"/>
              </a:rPr>
              <a:t>Launch und öffentliche Testphase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Inhaltsplatzhalter 1"/>
          <p:cNvSpPr/>
          <p:nvPr/>
        </p:nvSpPr>
        <p:spPr>
          <a:xfrm>
            <a:off x="986738" y="2465719"/>
            <a:ext cx="5456344" cy="341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457200">
              <a:lnSpc>
                <a:spcPts val="22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Aktuelle Ausgestaltung: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Keine Registrierung, kein Login notwendig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Kenntnisnahme von Transparenz- und Datenschutzhinweisen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Kostenfreie, anonyme Nutzung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Einmaliger (beliebig langer) Chat </a:t>
            </a:r>
            <a:b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</a:b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- aber keine längerfristige Begleitung</a:t>
            </a:r>
          </a:p>
          <a:p>
            <a:pPr defTabSz="457200">
              <a:lnSpc>
                <a:spcPts val="2200"/>
              </a:lnSpc>
              <a:spcAft>
                <a:spcPts val="1199"/>
              </a:spcAft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EC060E-5BA4-4864-9E4A-B8371372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090" y="415526"/>
            <a:ext cx="3323023" cy="6311846"/>
          </a:xfrm>
          <a:prstGeom prst="rect">
            <a:avLst/>
          </a:prstGeom>
        </p:spPr>
      </p:pic>
      <p:sp>
        <p:nvSpPr>
          <p:cNvPr id="11" name="Rechteck 6">
            <a:extLst>
              <a:ext uri="{FF2B5EF4-FFF2-40B4-BE49-F238E27FC236}">
                <a16:creationId xmlns:a16="http://schemas.microsoft.com/office/drawing/2014/main" id="{F40F77D4-BB05-41F0-AE50-01EF7A1E5449}"/>
              </a:ext>
            </a:extLst>
          </p:cNvPr>
          <p:cNvSpPr/>
          <p:nvPr/>
        </p:nvSpPr>
        <p:spPr>
          <a:xfrm>
            <a:off x="878246" y="2231317"/>
            <a:ext cx="4673468" cy="3436216"/>
          </a:xfrm>
          <a:prstGeom prst="rect">
            <a:avLst/>
          </a:prstGeom>
          <a:noFill/>
          <a:ln w="38100">
            <a:solidFill>
              <a:srgbClr val="FF6C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7" name="Grafik 15" descr="Häkchen">
            <a:extLst>
              <a:ext uri="{FF2B5EF4-FFF2-40B4-BE49-F238E27FC236}">
                <a16:creationId xmlns:a16="http://schemas.microsoft.com/office/drawing/2014/main" id="{471EBAF7-6E9D-49D3-BFF1-24063231E45B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181960" y="2176295"/>
            <a:ext cx="914040" cy="914040"/>
          </a:xfrm>
          <a:prstGeom prst="rect">
            <a:avLst/>
          </a:prstGeom>
          <a:ln w="0">
            <a:noFill/>
          </a:ln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A7C28-CF1A-4D5D-BD14-E2783E41AB99}"/>
              </a:ext>
            </a:extLst>
          </p:cNvPr>
          <p:cNvGrpSpPr/>
          <p:nvPr/>
        </p:nvGrpSpPr>
        <p:grpSpPr>
          <a:xfrm>
            <a:off x="6357538" y="4360147"/>
            <a:ext cx="1960133" cy="2293323"/>
            <a:chOff x="6138838" y="4329546"/>
            <a:chExt cx="1960133" cy="229332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0389F00-55D3-4EB9-8BC8-3788507AF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93" r="9261" b="4358"/>
            <a:stretch/>
          </p:blipFill>
          <p:spPr>
            <a:xfrm>
              <a:off x="6138838" y="4329546"/>
              <a:ext cx="1960133" cy="2293323"/>
            </a:xfrm>
            <a:prstGeom prst="rect">
              <a:avLst/>
            </a:prstGeom>
          </p:spPr>
        </p:pic>
        <p:pic>
          <p:nvPicPr>
            <p:cNvPr id="1026" name="Picture 2" descr="https://suchtgpt.delphi.de/wp-content/uploads/2025/12/qrcode_suchtGPT.de_.png">
              <a:extLst>
                <a:ext uri="{FF2B5EF4-FFF2-40B4-BE49-F238E27FC236}">
                  <a16:creationId xmlns:a16="http://schemas.microsoft.com/office/drawing/2014/main" id="{BD789A3B-66B9-48AF-9806-6D5E15F24B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9" t="7105" r="7200" b="7961"/>
            <a:stretch/>
          </p:blipFill>
          <p:spPr bwMode="auto">
            <a:xfrm>
              <a:off x="6374094" y="4559612"/>
              <a:ext cx="1515872" cy="152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086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pc="-1" dirty="0">
                <a:solidFill>
                  <a:schemeClr val="dk1"/>
                </a:solidFill>
                <a:latin typeface="Calibri"/>
                <a:ea typeface="Source Sans Pro"/>
              </a:rPr>
              <a:t>Evaluation und Qualitätssicherung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Inhaltsplatzhalter 1"/>
          <p:cNvSpPr/>
          <p:nvPr/>
        </p:nvSpPr>
        <p:spPr>
          <a:xfrm>
            <a:off x="1101210" y="3731341"/>
            <a:ext cx="6236395" cy="2843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457200">
              <a:lnSpc>
                <a:spcPts val="22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Erkenntnisse aus den ersten </a:t>
            </a:r>
            <a:r>
              <a:rPr lang="de-DE" b="1" spc="-1" dirty="0">
                <a:solidFill>
                  <a:schemeClr val="dk1"/>
                </a:solidFill>
                <a:latin typeface="Calibri"/>
                <a:ea typeface="Source Sans Pro"/>
              </a:rPr>
              <a:t>fünf Monaten: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Bis Ende Februar: </a:t>
            </a: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R</a:t>
            </a: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und 7.200 Chatdialoge (ca. </a:t>
            </a: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330</a:t>
            </a: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 Chats/Woche)</a:t>
            </a: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 dirty="0" err="1">
                <a:solidFill>
                  <a:schemeClr val="dk1"/>
                </a:solidFill>
                <a:latin typeface="Calibri"/>
                <a:ea typeface="Source Sans Pro"/>
              </a:rPr>
              <a:t>Durchschnittl</a:t>
            </a: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. </a:t>
            </a: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vier Nachrichten pro Chatdialog (bis zu 59)</a:t>
            </a:r>
            <a:endParaRPr lang="de-DE" sz="1800" b="0" strike="noStrike" spc="-1" dirty="0">
              <a:solidFill>
                <a:schemeClr val="dk1"/>
              </a:solidFill>
              <a:latin typeface="Source Sans Pro"/>
              <a:ea typeface="Source Sans Pro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733 Chats supervidiert, 72 Chats mit Verbesserungsbedarf (bzw. von 2.842 Antworten 87 mit Verbesserungsbedarf)</a:t>
            </a: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Bislang keine kritischen Fehler / Antworten identifiziert</a:t>
            </a: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Optimierung zunehmend im Detail</a:t>
            </a:r>
            <a:br>
              <a:rPr lang="de-DE" sz="1800" b="0" strike="noStrike" spc="-1" dirty="0">
                <a:solidFill>
                  <a:schemeClr val="dk1"/>
                </a:solidFill>
                <a:latin typeface="Source Sans Pro"/>
                <a:ea typeface="Source Sans Pro"/>
              </a:rPr>
            </a:b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2200"/>
              </a:lnSpc>
              <a:spcAft>
                <a:spcPts val="1199"/>
              </a:spcAft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EC060E-5BA4-4864-9E4A-B83713729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090" y="415526"/>
            <a:ext cx="3323023" cy="6311846"/>
          </a:xfrm>
          <a:prstGeom prst="rect">
            <a:avLst/>
          </a:prstGeom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CA571096-F302-493E-86D5-840DE9C7295F}"/>
              </a:ext>
            </a:extLst>
          </p:cNvPr>
          <p:cNvSpPr/>
          <p:nvPr/>
        </p:nvSpPr>
        <p:spPr>
          <a:xfrm>
            <a:off x="1101209" y="1425633"/>
            <a:ext cx="6236395" cy="20033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457200">
              <a:lnSpc>
                <a:spcPts val="22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Laufende Evaluation und Weiterentwicklung: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Stichprobenartige Supervision der Chatdialoge durch Fachkräfte (20 % &gt; 10 % der Chats)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Zeitnahes Sichten von User-Feedback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pc="-1" dirty="0">
                <a:solidFill>
                  <a:schemeClr val="dk1"/>
                </a:solidFill>
                <a:latin typeface="Calibri"/>
                <a:ea typeface="Source Sans Pro"/>
              </a:rPr>
              <a:t>Iterative Weiterentwicklung und </a:t>
            </a: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Optimierung</a:t>
            </a:r>
          </a:p>
          <a:p>
            <a:pPr defTabSz="457200">
              <a:lnSpc>
                <a:spcPts val="2200"/>
              </a:lnSpc>
              <a:spcAft>
                <a:spcPts val="1199"/>
              </a:spcAft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/>
          </p:nvPr>
        </p:nvSpPr>
        <p:spPr>
          <a:xfrm>
            <a:off x="609480" y="1740240"/>
            <a:ext cx="5414040" cy="4280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Fortlaufende Supervision, Evaluation, Nachjustierung</a:t>
            </a:r>
          </a:p>
          <a:p>
            <a:pPr marL="285840" indent="-285840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/>
              <a:buChar char="•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Ergänzende On-Site Befragung seit Februar 2026</a:t>
            </a:r>
          </a:p>
          <a:p>
            <a:pPr marL="285840" indent="-285840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Fachliche Diskussion / Weiterentwicklung u. a.:</a:t>
            </a:r>
          </a:p>
          <a:p>
            <a:pPr lvl="1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System Font Regular"/>
              <a:buChar char="−"/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Erweiterung des Systems (bspw. Integration von Adressdatenbank?)</a:t>
            </a:r>
          </a:p>
          <a:p>
            <a:pPr lvl="1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System Font Regular"/>
              <a:buChar char="−"/>
            </a:pPr>
            <a:r>
              <a:rPr lang="de-DE" sz="1600" spc="-1" dirty="0">
                <a:solidFill>
                  <a:schemeClr val="dk1"/>
                </a:solidFill>
                <a:latin typeface="Calibri"/>
                <a:ea typeface="Source Sans Pro"/>
              </a:rPr>
              <a:t>Ausbau für spezifische Themen, Zielgruppen</a:t>
            </a:r>
          </a:p>
          <a:p>
            <a:pPr marL="285840" indent="-285840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/>
              <a:buChar char="•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Nachhaltige Umsetzung und Verortung des Chatbots (bspw. Einbettung in bestehende Websites?)</a:t>
            </a:r>
          </a:p>
          <a:p>
            <a:pPr marL="285840" indent="-285840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/>
              <a:buChar char="•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Nachnutzung des Systems ermöglichen</a:t>
            </a:r>
          </a:p>
          <a:p>
            <a:pPr lvl="1" defTabSz="4572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System Font Regular"/>
              <a:buChar char="−"/>
            </a:pPr>
            <a:endParaRPr lang="de-DE" sz="1600" spc="-1" dirty="0">
              <a:solidFill>
                <a:schemeClr val="dk1"/>
              </a:solidFill>
              <a:latin typeface="Calibri"/>
              <a:ea typeface="Source Sans Pro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Nächste Schritte…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64" name="Image 1" descr="preencoded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0240" y="404640"/>
            <a:ext cx="3888000" cy="583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60540" y="2267306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Herzlichen Dank für Ihre Aufmerksamkeit!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81B3AD-052E-458A-B3A0-AEE4B19F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6976804" y="512675"/>
            <a:ext cx="4072016" cy="3384377"/>
            <a:chOff x="4555292" y="1236718"/>
            <a:chExt cx="4072016" cy="3011806"/>
          </a:xfrm>
        </p:grpSpPr>
        <p:sp>
          <p:nvSpPr>
            <p:cNvPr id="6" name="Rechteck 5"/>
            <p:cNvSpPr/>
            <p:nvPr/>
          </p:nvSpPr>
          <p:spPr>
            <a:xfrm>
              <a:off x="4555292" y="1236718"/>
              <a:ext cx="4072016" cy="3011806"/>
            </a:xfrm>
            <a:prstGeom prst="rect">
              <a:avLst/>
            </a:prstGeom>
            <a:solidFill>
              <a:schemeClr val="accent5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7" name="Inhaltsplatzhalter 2"/>
            <p:cNvSpPr txBox="1">
              <a:spLocks/>
            </p:cNvSpPr>
            <p:nvPr/>
          </p:nvSpPr>
          <p:spPr>
            <a:xfrm>
              <a:off x="4555292" y="1370692"/>
              <a:ext cx="3733800" cy="5865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lnSpc>
                  <a:spcPts val="2200"/>
                </a:lnSpc>
                <a:spcBef>
                  <a:spcPct val="20000"/>
                </a:spcBef>
                <a:defRPr/>
              </a:pPr>
              <a:r>
                <a:rPr lang="de-AT" sz="2000" dirty="0">
                  <a:solidFill>
                    <a:schemeClr val="bg1"/>
                  </a:solidFill>
                  <a:latin typeface="Calibri" panose="020B0503020203020204" pitchFamily="34" charset="0"/>
                  <a:ea typeface="Source Sans Pro" panose="020B0503030403020204" pitchFamily="34" charset="0"/>
                  <a:cs typeface="PT Sans"/>
                </a:rPr>
                <a:t>Themen</a:t>
              </a:r>
              <a:endParaRPr lang="de-AT" sz="1600" dirty="0">
                <a:solidFill>
                  <a:schemeClr val="bg1"/>
                </a:solidFill>
                <a:latin typeface="PT Sans" panose="020B0503020203020204" pitchFamily="34" charset="0"/>
                <a:ea typeface="Source Sans Pro" panose="020B0503030403020204" pitchFamily="34" charset="0"/>
                <a:cs typeface="PT Sans"/>
              </a:endParaRPr>
            </a:p>
          </p:txBody>
        </p:sp>
        <p:sp>
          <p:nvSpPr>
            <p:cNvPr id="8" name="Inhaltsplatzhalter 2"/>
            <p:cNvSpPr txBox="1">
              <a:spLocks/>
            </p:cNvSpPr>
            <p:nvPr/>
          </p:nvSpPr>
          <p:spPr>
            <a:xfrm>
              <a:off x="4724400" y="1787218"/>
              <a:ext cx="3733800" cy="20447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285750" indent="-28575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lang="de-AT" sz="1600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Legale / illegale Substanzen</a:t>
              </a:r>
            </a:p>
            <a:p>
              <a:pPr marL="285750" indent="-28575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lang="de-AT" sz="1600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Problematisches Glücksspiel und Mediennutzung</a:t>
              </a:r>
            </a:p>
            <a:p>
              <a:pPr marL="285750" indent="-28575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lang="de-AT" sz="1600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Beratung von Angehörigen</a:t>
              </a:r>
            </a:p>
            <a:p>
              <a:pPr marL="285750" indent="-28575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lang="de-AT" sz="1600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Gesundheitsförderung</a:t>
              </a:r>
            </a:p>
            <a:p>
              <a:pPr marL="285750" indent="-28575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lang="de-AT" sz="1600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Strukturen der Suchthilfe</a:t>
              </a:r>
            </a:p>
            <a:p>
              <a:pPr marL="285750" indent="-28575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/>
              </a:pPr>
              <a:r>
                <a:rPr lang="de-AT" sz="1600" b="1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Künstliche Intelligenz?</a:t>
              </a:r>
            </a:p>
            <a:p>
              <a:pPr>
                <a:lnSpc>
                  <a:spcPts val="2200"/>
                </a:lnSpc>
                <a:spcBef>
                  <a:spcPct val="20000"/>
                </a:spcBef>
                <a:defRPr/>
              </a:pPr>
              <a:r>
                <a:rPr lang="de-AT" sz="1600" dirty="0">
                  <a:latin typeface="Calibri" panose="020B0503030403020204" pitchFamily="34" charset="0"/>
                  <a:ea typeface="Source Sans Pro" panose="020B0503030403020204" pitchFamily="34" charset="0"/>
                  <a:cs typeface="PT Sans"/>
                </a:rPr>
                <a:t>…</a:t>
              </a:r>
            </a:p>
            <a:p>
              <a:pPr>
                <a:lnSpc>
                  <a:spcPts val="2200"/>
                </a:lnSpc>
                <a:spcBef>
                  <a:spcPct val="20000"/>
                </a:spcBef>
                <a:defRPr/>
              </a:pPr>
              <a:endParaRPr lang="de-AT" sz="1400" dirty="0">
                <a:latin typeface="Source Sans Pro" panose="020B0503030403020204" pitchFamily="34" charset="0"/>
                <a:ea typeface="Source Sans Pro" panose="020B0503030403020204" pitchFamily="34" charset="0"/>
                <a:cs typeface="PT Sans"/>
              </a:endParaRPr>
            </a:p>
          </p:txBody>
        </p:sp>
      </p:grpSp>
      <p:pic>
        <p:nvPicPr>
          <p:cNvPr id="13" name="Bild 9" descr="Logo-Home.png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362143"/>
            <a:ext cx="2280592" cy="1521692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667956" y="2204864"/>
            <a:ext cx="3851980" cy="1969571"/>
          </a:xfrm>
          <a:solidFill>
            <a:schemeClr val="accent5">
              <a:alpha val="76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accent2"/>
              </a:buClr>
              <a:buNone/>
            </a:pPr>
            <a:endParaRPr lang="de-AT" dirty="0"/>
          </a:p>
          <a:p>
            <a:pPr lvl="2"/>
            <a:r>
              <a:rPr lang="de-AT" dirty="0">
                <a:latin typeface="Calibri"/>
              </a:rPr>
              <a:t>soz.-wiss. Forschungsprojekte </a:t>
            </a:r>
          </a:p>
          <a:p>
            <a:pPr lvl="2"/>
            <a:r>
              <a:rPr lang="de-AT" dirty="0">
                <a:latin typeface="Calibri"/>
              </a:rPr>
              <a:t>Evaluation, Qualitätssicherung</a:t>
            </a:r>
          </a:p>
          <a:p>
            <a:pPr lvl="2"/>
            <a:r>
              <a:rPr lang="de-AT" dirty="0">
                <a:latin typeface="Calibri"/>
              </a:rPr>
              <a:t>Entwicklung von digitalen Angeboten u. a. zur Suchtprävention</a:t>
            </a:r>
          </a:p>
          <a:p>
            <a:pPr lvl="2"/>
            <a:r>
              <a:rPr lang="de-AT" dirty="0">
                <a:latin typeface="Calibri"/>
              </a:rPr>
              <a:t>Durchführen von Onlineberatung</a:t>
            </a:r>
          </a:p>
          <a:p>
            <a:endParaRPr lang="de-AT" dirty="0"/>
          </a:p>
          <a:p>
            <a:pPr marL="177800" indent="-177800">
              <a:buClr>
                <a:schemeClr val="accent2"/>
              </a:buClr>
            </a:pPr>
            <a:endParaRPr lang="de-AT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667956" y="2231668"/>
            <a:ext cx="3733800" cy="46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200"/>
              </a:lnSpc>
              <a:spcBef>
                <a:spcPct val="20000"/>
              </a:spcBef>
              <a:defRPr/>
            </a:pPr>
            <a:r>
              <a:rPr lang="de-DE" sz="2000" dirty="0">
                <a:solidFill>
                  <a:schemeClr val="bg1"/>
                </a:solidFill>
                <a:latin typeface="Calibri"/>
                <a:cs typeface="PT Sans"/>
              </a:rPr>
              <a:t>Tätigkeiten</a:t>
            </a:r>
            <a:endParaRPr lang="de-DE" sz="1600" dirty="0">
              <a:solidFill>
                <a:schemeClr val="bg1"/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7921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AF419C-4B36-4CAC-B773-FD7C4FE8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057275"/>
            <a:ext cx="10420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/>
          </p:nvPr>
        </p:nvSpPr>
        <p:spPr>
          <a:xfrm>
            <a:off x="609480" y="1740240"/>
            <a:ext cx="6782040" cy="485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ts val="22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Potential von </a:t>
            </a:r>
            <a:r>
              <a:rPr lang="de-DE" sz="1800" b="1" spc="-1" dirty="0">
                <a:solidFill>
                  <a:schemeClr val="dk1"/>
                </a:solidFill>
                <a:latin typeface="Calibri"/>
                <a:ea typeface="Source Sans Pro"/>
              </a:rPr>
              <a:t>großen Sprachmodellen (</a:t>
            </a:r>
            <a:r>
              <a: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LLMs) nutzen</a:t>
            </a:r>
            <a:endParaRPr lang="de-DE" sz="1800" b="0" strike="noStrike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Bef>
                <a:spcPts val="20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chemeClr val="dk1"/>
                </a:solidFill>
                <a:latin typeface="Calibri"/>
                <a:ea typeface="Source Sans Pro"/>
              </a:rPr>
              <a:t>Verarbeitung und Zusammenfassung großer Daten-/Informationsmengen</a:t>
            </a:r>
            <a:endParaRPr lang="de-DE" sz="1600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Bef>
                <a:spcPts val="20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Informationsaufbereitung/-vermittlung</a:t>
            </a:r>
          </a:p>
          <a:p>
            <a:pPr marL="540000" lvl="1" indent="-285840" defTabSz="457200">
              <a:lnSpc>
                <a:spcPts val="2200"/>
              </a:lnSpc>
              <a:spcBef>
                <a:spcPts val="20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chemeClr val="dk1"/>
                </a:solidFill>
                <a:latin typeface="Calibri"/>
                <a:ea typeface="Source Sans Pro"/>
              </a:rPr>
              <a:t>Einfach Nutzbarkeit (natürliche Sprache)</a:t>
            </a: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Niedrigschwelligkeit, Anonymität</a:t>
            </a:r>
          </a:p>
          <a:p>
            <a:pPr marL="540000" lvl="1" indent="-285840" defTabSz="457200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spc="-1" dirty="0">
                <a:solidFill>
                  <a:schemeClr val="dk1"/>
                </a:solidFill>
                <a:latin typeface="Calibri"/>
                <a:ea typeface="Source Sans Pro"/>
              </a:rPr>
              <a:t>Ständige Erreichbarkeit</a:t>
            </a:r>
            <a:endParaRPr lang="de-DE" sz="1600" spc="-1" dirty="0">
              <a:solidFill>
                <a:schemeClr val="dk1"/>
              </a:solidFill>
              <a:latin typeface="PT Sans"/>
            </a:endParaRPr>
          </a:p>
          <a:p>
            <a:pPr marL="254160" lvl="1" indent="0" defTabSz="457200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rgbClr val="FF6C00"/>
              </a:buClr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  <a:p>
            <a:pPr indent="0" defTabSz="457200">
              <a:lnSpc>
                <a:spcPts val="22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Dabei bekannten Herausforderungen begegnen</a:t>
            </a:r>
            <a:endParaRPr lang="de-DE" sz="1800" b="0" strike="noStrike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Valide Kontextinformationen bereitstellen</a:t>
            </a: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Gesprächsführung steuern</a:t>
            </a:r>
            <a:b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</a:b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(Anweisungen zu Kommunikationsmethoden/-verhalten)</a:t>
            </a: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DSGVO-konforme Umsetzung</a:t>
            </a: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  <a:p>
            <a:pPr marL="540000" lvl="1" indent="-285840" defTabSz="457200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rgbClr val="FF6C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Transparenz schaffen (System-Info; Quellenangaben)</a:t>
            </a:r>
            <a:endParaRPr lang="de-DE" sz="1600" b="0" strike="noStrike" spc="-1" dirty="0">
              <a:solidFill>
                <a:schemeClr val="dk1"/>
              </a:solidFill>
              <a:latin typeface="PT Sa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 err="1">
                <a:solidFill>
                  <a:schemeClr val="dk1"/>
                </a:solidFill>
                <a:latin typeface="Calibri"/>
                <a:ea typeface="Source Sans Pro"/>
              </a:rPr>
              <a:t>SuchtGPT</a:t>
            </a: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: Projektziele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1" name="Grafik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84040" y="1740240"/>
            <a:ext cx="4707720" cy="3107880"/>
          </a:xfrm>
          <a:prstGeom prst="rect">
            <a:avLst/>
          </a:prstGeom>
          <a:ln w="0">
            <a:noFill/>
          </a:ln>
        </p:spPr>
      </p:pic>
      <p:pic>
        <p:nvPicPr>
          <p:cNvPr id="62" name="Grafik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64240" y="4870800"/>
            <a:ext cx="1908360" cy="196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609480" y="1897350"/>
            <a:ext cx="6710040" cy="27936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840" indent="-285840" defTabSz="457200">
              <a:lnSpc>
                <a:spcPts val="2200"/>
              </a:lnSpc>
              <a:spcAft>
                <a:spcPts val="300"/>
              </a:spcAft>
              <a:buClr>
                <a:srgbClr val="FF6C00"/>
              </a:buClr>
              <a:buFont typeface="Arial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Gefördert vom Bundesministerium für Gesundheit (BMG)</a:t>
            </a:r>
          </a:p>
          <a:p>
            <a:pPr marL="285840" indent="-285840" defTabSz="457200">
              <a:lnSpc>
                <a:spcPts val="2200"/>
              </a:lnSpc>
              <a:spcAft>
                <a:spcPts val="300"/>
              </a:spcAft>
              <a:buClr>
                <a:srgbClr val="FF6C00"/>
              </a:buClr>
              <a:buFont typeface="Arial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Projektlaufzeit: 01.10.2024 – 30.09.2026</a:t>
            </a:r>
          </a:p>
          <a:p>
            <a:pPr marL="285840" indent="-285840" defTabSz="457200">
              <a:lnSpc>
                <a:spcPts val="2200"/>
              </a:lnSpc>
              <a:spcAft>
                <a:spcPts val="300"/>
              </a:spcAft>
              <a:buClr>
                <a:srgbClr val="FF6C00"/>
              </a:buClr>
              <a:buFont typeface="Arial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Projektverantwortlich: </a:t>
            </a:r>
            <a:r>
              <a:rPr lang="de-DE" sz="1800" spc="-1" dirty="0" err="1">
                <a:solidFill>
                  <a:schemeClr val="dk1"/>
                </a:solidFill>
                <a:latin typeface="Calibri"/>
                <a:ea typeface="Source Sans Pro"/>
              </a:rPr>
              <a:t>delphi</a:t>
            </a: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 Gesellschaft für Forschung, Beratung und Projektentwicklung mbH</a:t>
            </a:r>
          </a:p>
          <a:p>
            <a:pPr marL="285840" indent="-285840" defTabSz="457200">
              <a:lnSpc>
                <a:spcPts val="2200"/>
              </a:lnSpc>
              <a:spcAft>
                <a:spcPts val="300"/>
              </a:spcAft>
              <a:buClr>
                <a:srgbClr val="FF6C00"/>
              </a:buClr>
              <a:buFont typeface="Arial"/>
            </a:pP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Externe Unterstützung für Umsetzung von </a:t>
            </a:r>
            <a:b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</a:br>
            <a: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  <a:t>Partizipationsprozess und technischer Implementierung</a:t>
            </a:r>
          </a:p>
          <a:p>
            <a:pPr marL="285840" indent="-285840" defTabSz="457200">
              <a:lnSpc>
                <a:spcPts val="2200"/>
              </a:lnSpc>
              <a:spcAft>
                <a:spcPts val="1199"/>
              </a:spcAft>
              <a:buClr>
                <a:srgbClr val="FF6C00"/>
              </a:buClr>
              <a:buFont typeface="Arial"/>
            </a:pPr>
            <a:endParaRPr lang="de-DE" sz="1800" spc="-1" dirty="0">
              <a:solidFill>
                <a:schemeClr val="dk1"/>
              </a:solidFill>
              <a:latin typeface="Source Sans Pro"/>
              <a:ea typeface="Source Sans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 err="1">
                <a:solidFill>
                  <a:schemeClr val="dk1"/>
                </a:solidFill>
                <a:latin typeface="Calibri"/>
                <a:ea typeface="Source Sans Pro"/>
              </a:rPr>
              <a:t>SuchtGPT</a:t>
            </a:r>
            <a:r>
              <a:rPr lang="de-DE" sz="3200" b="1" spc="-1" dirty="0">
                <a:solidFill>
                  <a:schemeClr val="dk1"/>
                </a:solidFill>
                <a:latin typeface="Calibri"/>
                <a:ea typeface="Source Sans Pro"/>
              </a:rPr>
              <a:t>: </a:t>
            </a: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Projekt-Eckdaten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5" name="Grafik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84040" y="1740240"/>
            <a:ext cx="4707720" cy="3107880"/>
          </a:xfrm>
          <a:prstGeom prst="rect">
            <a:avLst/>
          </a:prstGeom>
          <a:ln w="0">
            <a:noFill/>
          </a:ln>
        </p:spPr>
      </p:pic>
      <p:pic>
        <p:nvPicPr>
          <p:cNvPr id="66" name="Grafik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64240" y="4870800"/>
            <a:ext cx="1908360" cy="196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F37ED8-9009-436D-8C17-E4C968E8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Rahmenbedingungen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C6E435F-EF5E-47FE-8BCC-B75067D481CB}"/>
              </a:ext>
            </a:extLst>
          </p:cNvPr>
          <p:cNvGrpSpPr/>
          <p:nvPr/>
        </p:nvGrpSpPr>
        <p:grpSpPr>
          <a:xfrm>
            <a:off x="686358" y="1612962"/>
            <a:ext cx="6849801" cy="4531848"/>
            <a:chOff x="6217920" y="1867186"/>
            <a:chExt cx="7680960" cy="5452776"/>
          </a:xfrm>
        </p:grpSpPr>
        <p:sp>
          <p:nvSpPr>
            <p:cNvPr id="5" name="Shape 1">
              <a:extLst>
                <a:ext uri="{FF2B5EF4-FFF2-40B4-BE49-F238E27FC236}">
                  <a16:creationId xmlns:a16="http://schemas.microsoft.com/office/drawing/2014/main" id="{8ABCDE10-2AD3-4F22-9579-95F41D9BD252}"/>
                </a:ext>
              </a:extLst>
            </p:cNvPr>
            <p:cNvSpPr/>
            <p:nvPr/>
          </p:nvSpPr>
          <p:spPr>
            <a:xfrm>
              <a:off x="6217920" y="1867186"/>
              <a:ext cx="7680960" cy="1204198"/>
            </a:xfrm>
            <a:prstGeom prst="roundRect">
              <a:avLst>
                <a:gd name="adj" fmla="val 2604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74D7E4B3-046B-49AB-BF55-A25D684F81C8}"/>
                </a:ext>
              </a:extLst>
            </p:cNvPr>
            <p:cNvSpPr/>
            <p:nvPr/>
          </p:nvSpPr>
          <p:spPr>
            <a:xfrm>
              <a:off x="6426875" y="2085261"/>
              <a:ext cx="3194090" cy="3264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20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DM Sans Semi Bold" pitchFamily="34" charset="-120"/>
                </a:rPr>
                <a:t>Potsdamer Memorandum</a:t>
              </a:r>
              <a:endParaRPr lang="en-US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7" name="Text 3">
              <a:extLst>
                <a:ext uri="{FF2B5EF4-FFF2-40B4-BE49-F238E27FC236}">
                  <a16:creationId xmlns:a16="http://schemas.microsoft.com/office/drawing/2014/main" id="{931E7113-848C-4552-95CB-5ADDA15D29C3}"/>
                </a:ext>
              </a:extLst>
            </p:cNvPr>
            <p:cNvSpPr/>
            <p:nvPr/>
          </p:nvSpPr>
          <p:spPr>
            <a:xfrm>
              <a:off x="6426875" y="2537103"/>
              <a:ext cx="7263051" cy="3344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Leitplanken für die </a:t>
              </a:r>
              <a:r>
                <a:rPr lang="en-US" sz="1400" dirty="0" err="1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Anwendung</a:t>
              </a: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 / </a:t>
              </a:r>
              <a:r>
                <a:rPr lang="en-US" sz="1400" dirty="0" err="1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Entwicklung</a:t>
              </a: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 von KI-Applikationen in der Suchthilfe.</a:t>
              </a:r>
              <a:endParaRPr lang="en-US" sz="1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8" name="Shape 4">
              <a:extLst>
                <a:ext uri="{FF2B5EF4-FFF2-40B4-BE49-F238E27FC236}">
                  <a16:creationId xmlns:a16="http://schemas.microsoft.com/office/drawing/2014/main" id="{05E198FC-5C11-411F-A97A-15098373AE7F}"/>
                </a:ext>
              </a:extLst>
            </p:cNvPr>
            <p:cNvSpPr/>
            <p:nvPr/>
          </p:nvSpPr>
          <p:spPr>
            <a:xfrm>
              <a:off x="6217920" y="3289459"/>
              <a:ext cx="7680960" cy="1204198"/>
            </a:xfrm>
            <a:prstGeom prst="roundRect">
              <a:avLst>
                <a:gd name="adj" fmla="val 2604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 5">
              <a:extLst>
                <a:ext uri="{FF2B5EF4-FFF2-40B4-BE49-F238E27FC236}">
                  <a16:creationId xmlns:a16="http://schemas.microsoft.com/office/drawing/2014/main" id="{17C35262-350D-4B31-96E6-78D0B9391AD5}"/>
                </a:ext>
              </a:extLst>
            </p:cNvPr>
            <p:cNvSpPr/>
            <p:nvPr/>
          </p:nvSpPr>
          <p:spPr>
            <a:xfrm>
              <a:off x="6426875" y="3498413"/>
              <a:ext cx="2612708" cy="3264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20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DM Sans Semi Bold" pitchFamily="34" charset="-120"/>
                </a:rPr>
                <a:t>DSGVO</a:t>
              </a:r>
              <a:endParaRPr lang="en-US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12A3617F-7849-470F-B3A3-055FE0FEC7B1}"/>
                </a:ext>
              </a:extLst>
            </p:cNvPr>
            <p:cNvSpPr/>
            <p:nvPr/>
          </p:nvSpPr>
          <p:spPr>
            <a:xfrm>
              <a:off x="6426875" y="3950256"/>
              <a:ext cx="7263051" cy="3344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Strenge Datenschutzanforderungen für die </a:t>
              </a:r>
              <a:r>
                <a:rPr lang="en-US" sz="1400" dirty="0" err="1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Verarbeitung</a:t>
              </a: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 </a:t>
              </a:r>
              <a:r>
                <a:rPr lang="en-US" sz="1400" dirty="0" err="1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personenbezogener</a:t>
              </a: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 Daten.</a:t>
              </a:r>
              <a:endParaRPr lang="en-US" sz="1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B61C5F2F-517D-4840-9CF3-F3C9AFA17CC7}"/>
                </a:ext>
              </a:extLst>
            </p:cNvPr>
            <p:cNvSpPr/>
            <p:nvPr/>
          </p:nvSpPr>
          <p:spPr>
            <a:xfrm>
              <a:off x="6217920" y="4702612"/>
              <a:ext cx="7680960" cy="1204198"/>
            </a:xfrm>
            <a:prstGeom prst="roundRect">
              <a:avLst>
                <a:gd name="adj" fmla="val 2604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7BB8EFA-2673-4AB1-85E3-032066583092}"/>
                </a:ext>
              </a:extLst>
            </p:cNvPr>
            <p:cNvSpPr/>
            <p:nvPr/>
          </p:nvSpPr>
          <p:spPr>
            <a:xfrm>
              <a:off x="6426875" y="4911566"/>
              <a:ext cx="2612708" cy="3264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20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DM Sans Semi Bold" pitchFamily="34" charset="-120"/>
                </a:rPr>
                <a:t>EU AI Act</a:t>
              </a:r>
              <a:endParaRPr lang="en-US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" name="Text 9">
              <a:extLst>
                <a:ext uri="{FF2B5EF4-FFF2-40B4-BE49-F238E27FC236}">
                  <a16:creationId xmlns:a16="http://schemas.microsoft.com/office/drawing/2014/main" id="{3464DB8E-3A33-4B8C-A1A2-FAE0B4B9BE0F}"/>
                </a:ext>
              </a:extLst>
            </p:cNvPr>
            <p:cNvSpPr/>
            <p:nvPr/>
          </p:nvSpPr>
          <p:spPr>
            <a:xfrm>
              <a:off x="6426875" y="5363408"/>
              <a:ext cx="7263051" cy="3344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Europäische Regulierung für künstliche Intelligenz.</a:t>
              </a:r>
              <a:endParaRPr lang="en-US" sz="1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5C23B194-BFBA-429F-A971-E2D8A29DDDE2}"/>
                </a:ext>
              </a:extLst>
            </p:cNvPr>
            <p:cNvSpPr/>
            <p:nvPr/>
          </p:nvSpPr>
          <p:spPr>
            <a:xfrm>
              <a:off x="6217920" y="6115764"/>
              <a:ext cx="7680960" cy="1204198"/>
            </a:xfrm>
            <a:prstGeom prst="roundRect">
              <a:avLst>
                <a:gd name="adj" fmla="val 2604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 11">
              <a:extLst>
                <a:ext uri="{FF2B5EF4-FFF2-40B4-BE49-F238E27FC236}">
                  <a16:creationId xmlns:a16="http://schemas.microsoft.com/office/drawing/2014/main" id="{E05D346D-5BED-48DC-9CD3-A636A700AA7B}"/>
                </a:ext>
              </a:extLst>
            </p:cNvPr>
            <p:cNvSpPr/>
            <p:nvPr/>
          </p:nvSpPr>
          <p:spPr>
            <a:xfrm>
              <a:off x="6426875" y="6324719"/>
              <a:ext cx="2612708" cy="32646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50"/>
                </a:lnSpc>
                <a:buNone/>
              </a:pPr>
              <a:r>
                <a:rPr lang="en-US" sz="20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DM Sans Semi Bold" pitchFamily="34" charset="-120"/>
                </a:rPr>
                <a:t>Urheberrecht</a:t>
              </a:r>
              <a:endParaRPr lang="en-US" sz="20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ext 12">
              <a:extLst>
                <a:ext uri="{FF2B5EF4-FFF2-40B4-BE49-F238E27FC236}">
                  <a16:creationId xmlns:a16="http://schemas.microsoft.com/office/drawing/2014/main" id="{02489312-C257-493C-8BB4-73B035A8A47C}"/>
                </a:ext>
              </a:extLst>
            </p:cNvPr>
            <p:cNvSpPr/>
            <p:nvPr/>
          </p:nvSpPr>
          <p:spPr>
            <a:xfrm>
              <a:off x="6426875" y="6776561"/>
              <a:ext cx="7263051" cy="33444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Rechtliche Vorgaben zur Nutzung von </a:t>
              </a:r>
              <a:r>
                <a:rPr lang="en-US" sz="1400" dirty="0" err="1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Inhalten</a:t>
              </a: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 (</a:t>
              </a:r>
              <a:r>
                <a:rPr lang="en-US" sz="1400" dirty="0" err="1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Kontextinformationen</a:t>
              </a:r>
              <a:r>
                <a:rPr lang="en-US" sz="1400" dirty="0">
                  <a:solidFill>
                    <a:srgbClr val="46464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Inter Medium" pitchFamily="34" charset="-120"/>
                </a:rPr>
                <a:t>).</a:t>
              </a:r>
              <a:endParaRPr lang="en-US" sz="1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4A5E2598-C2C6-4402-B9D2-D12B3B1E9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504" y="2613780"/>
            <a:ext cx="4243474" cy="264708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8CA4CA6-8A55-45B4-A9F7-7E69F03BED1B}"/>
              </a:ext>
            </a:extLst>
          </p:cNvPr>
          <p:cNvSpPr txBox="1"/>
          <p:nvPr/>
        </p:nvSpPr>
        <p:spPr>
          <a:xfrm>
            <a:off x="10398317" y="5260861"/>
            <a:ext cx="17540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Quelle: digital-strategy.ec.europa.eu</a:t>
            </a:r>
          </a:p>
        </p:txBody>
      </p:sp>
    </p:spTree>
    <p:extLst>
      <p:ext uri="{BB962C8B-B14F-4D97-AF65-F5344CB8AC3E}">
        <p14:creationId xmlns:p14="http://schemas.microsoft.com/office/powerpoint/2010/main" val="44746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16"/>
          <p:cNvSpPr/>
          <p:nvPr/>
        </p:nvSpPr>
        <p:spPr>
          <a:xfrm>
            <a:off x="3304800" y="184500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Q2 2025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Rounded Rectangle 17"/>
          <p:cNvSpPr/>
          <p:nvPr/>
        </p:nvSpPr>
        <p:spPr>
          <a:xfrm>
            <a:off x="4656960" y="1852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Q3 2025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Rounded Rectangle 4"/>
          <p:cNvSpPr/>
          <p:nvPr/>
        </p:nvSpPr>
        <p:spPr>
          <a:xfrm>
            <a:off x="609480" y="2419920"/>
            <a:ext cx="2630880" cy="83232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6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Vorarbeiten, konzeptionelle Ausgestaltung und initiale Workshops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Rounded Rectangle 15"/>
          <p:cNvSpPr/>
          <p:nvPr/>
        </p:nvSpPr>
        <p:spPr>
          <a:xfrm>
            <a:off x="609480" y="1861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Q4 2024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Rounded Rectangle 15"/>
          <p:cNvSpPr/>
          <p:nvPr/>
        </p:nvSpPr>
        <p:spPr>
          <a:xfrm>
            <a:off x="1957320" y="1861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Q1 2025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ounded Rectangle 16"/>
          <p:cNvSpPr/>
          <p:nvPr/>
        </p:nvSpPr>
        <p:spPr>
          <a:xfrm>
            <a:off x="8704080" y="1861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Q2 2026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Rounded Rectangle 17"/>
          <p:cNvSpPr/>
          <p:nvPr/>
        </p:nvSpPr>
        <p:spPr>
          <a:xfrm>
            <a:off x="10051200" y="1861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Q3 2026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Projekt-Zeitplan</a:t>
            </a:r>
            <a:endParaRPr lang="de-DE" sz="3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ounded Rectangle 4"/>
          <p:cNvSpPr/>
          <p:nvPr/>
        </p:nvSpPr>
        <p:spPr>
          <a:xfrm>
            <a:off x="4655880" y="4452120"/>
            <a:ext cx="863640" cy="83232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Tests Stake-holder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4" name="Gruppieren 3"/>
          <p:cNvGrpSpPr/>
          <p:nvPr/>
        </p:nvGrpSpPr>
        <p:grpSpPr>
          <a:xfrm>
            <a:off x="8958001" y="1334160"/>
            <a:ext cx="146880" cy="5397044"/>
            <a:chOff x="4367880" y="1340640"/>
            <a:chExt cx="146880" cy="5397044"/>
          </a:xfrm>
          <a:effectLst/>
        </p:grpSpPr>
        <p:cxnSp>
          <p:nvCxnSpPr>
            <p:cNvPr id="95" name="Gerader Verbinder 2"/>
            <p:cNvCxnSpPr>
              <a:cxnSpLocks/>
            </p:cNvCxnSpPr>
            <p:nvPr/>
          </p:nvCxnSpPr>
          <p:spPr>
            <a:xfrm>
              <a:off x="4439520" y="1484640"/>
              <a:ext cx="0" cy="5253044"/>
            </a:xfrm>
            <a:prstGeom prst="straightConnector1">
              <a:avLst/>
            </a:prstGeom>
            <a:ln w="38100">
              <a:solidFill>
                <a:srgbClr val="FF6C00"/>
              </a:solidFill>
              <a:round/>
            </a:ln>
            <a:effectLst/>
          </p:spPr>
        </p:cxnSp>
        <p:sp>
          <p:nvSpPr>
            <p:cNvPr id="96" name="Ellipse 1"/>
            <p:cNvSpPr/>
            <p:nvPr/>
          </p:nvSpPr>
          <p:spPr>
            <a:xfrm>
              <a:off x="4367880" y="1340640"/>
              <a:ext cx="146880" cy="143640"/>
            </a:xfrm>
            <a:prstGeom prst="ellipse">
              <a:avLst/>
            </a:prstGeom>
            <a:solidFill>
              <a:srgbClr val="FF6C00"/>
            </a:solidFill>
            <a:ln w="38100">
              <a:solidFill>
                <a:srgbClr val="FF6C00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de-DE" sz="1600" b="0" strike="noStrike" spc="-1">
                <a:solidFill>
                  <a:schemeClr val="dk1"/>
                </a:solidFill>
                <a:latin typeface="Source Sans Pro"/>
                <a:ea typeface="Source Sans Pro"/>
              </a:endParaRPr>
            </a:p>
          </p:txBody>
        </p:sp>
      </p:grpSp>
      <p:sp>
        <p:nvSpPr>
          <p:cNvPr id="97" name="Rounded Rectangle 4"/>
          <p:cNvSpPr/>
          <p:nvPr/>
        </p:nvSpPr>
        <p:spPr>
          <a:xfrm>
            <a:off x="1957320" y="3427560"/>
            <a:ext cx="3706200" cy="832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Entwicklung technischer Prototyp (MVP)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Rounded Rectangle 7"/>
          <p:cNvSpPr/>
          <p:nvPr/>
        </p:nvSpPr>
        <p:spPr>
          <a:xfrm>
            <a:off x="3503880" y="5476680"/>
            <a:ext cx="7831080" cy="832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Interne Evaluation / Supervision und Optimierung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Rounded Rectangle 18"/>
          <p:cNvSpPr/>
          <p:nvPr/>
        </p:nvSpPr>
        <p:spPr>
          <a:xfrm>
            <a:off x="6009480" y="1861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Q4 2025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Rounded Rectangle 4"/>
          <p:cNvSpPr/>
          <p:nvPr/>
        </p:nvSpPr>
        <p:spPr>
          <a:xfrm>
            <a:off x="5660640" y="4452120"/>
            <a:ext cx="5673960" cy="832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C964A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  <a:ea typeface="Source Sans Pro"/>
              </a:rPr>
              <a:t>Öffentliche Test-/Modellphase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Rounded Rectangle 15"/>
          <p:cNvSpPr/>
          <p:nvPr/>
        </p:nvSpPr>
        <p:spPr>
          <a:xfrm>
            <a:off x="7356600" y="1861560"/>
            <a:ext cx="1283400" cy="397800"/>
          </a:xfrm>
          <a:prstGeom prst="roundRect">
            <a:avLst>
              <a:gd name="adj" fmla="val 16667"/>
            </a:avLst>
          </a:prstGeom>
          <a:solidFill>
            <a:srgbClr val="D8A49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>
                    <a:lumMod val="95000"/>
                  </a:schemeClr>
                </a:solidFill>
                <a:latin typeface="Calibri"/>
                <a:ea typeface="Source Sans Pro"/>
              </a:rPr>
              <a:t>Q1 2026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256783" y="1418657"/>
            <a:ext cx="10310400" cy="81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ts val="22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(1) Fachkräfte aus Suchtberatungsstellen</a:t>
            </a:r>
            <a:br>
              <a:rPr lang="de-DE" sz="1800" spc="-1" dirty="0">
                <a:solidFill>
                  <a:schemeClr val="dk1"/>
                </a:solidFill>
                <a:latin typeface="Calibri"/>
                <a:ea typeface="Source Sans Pro"/>
              </a:rPr>
            </a:b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(2) Landesstellen, Verbänden, Politik</a:t>
            </a:r>
            <a:b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</a:br>
            <a:r>
              <a:rPr lang="de-DE" sz="1800" b="0" strike="noStrike" spc="-1" dirty="0">
                <a:solidFill>
                  <a:schemeClr val="dk1"/>
                </a:solidFill>
                <a:latin typeface="Calibri"/>
                <a:ea typeface="Source Sans Pro"/>
              </a:rPr>
              <a:t>(3) eigentliche Zielgruppen</a:t>
            </a:r>
            <a:endParaRPr lang="de-DE" sz="1800" b="0" strike="noStrike" spc="-1" dirty="0">
              <a:solidFill>
                <a:schemeClr val="dk1"/>
              </a:solidFill>
              <a:latin typeface="PT San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dk1"/>
                </a:solidFill>
                <a:latin typeface="Calibri"/>
                <a:ea typeface="Source Sans Pro"/>
              </a:rPr>
              <a:t>Partizipative Konzeption mit Stakeholdern</a:t>
            </a:r>
            <a:endParaRPr lang="de-DE" sz="32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1" name="Gruppieren 9"/>
          <p:cNvGrpSpPr/>
          <p:nvPr/>
        </p:nvGrpSpPr>
        <p:grpSpPr>
          <a:xfrm>
            <a:off x="551520" y="2565000"/>
            <a:ext cx="4248000" cy="3626794"/>
            <a:chOff x="551520" y="2565000"/>
            <a:chExt cx="4248000" cy="3960000"/>
          </a:xfrm>
        </p:grpSpPr>
        <p:sp>
          <p:nvSpPr>
            <p:cNvPr id="102" name="Rechteck 5"/>
            <p:cNvSpPr/>
            <p:nvPr/>
          </p:nvSpPr>
          <p:spPr>
            <a:xfrm>
              <a:off x="551520" y="2565000"/>
              <a:ext cx="4248000" cy="3960000"/>
            </a:xfrm>
            <a:prstGeom prst="rect">
              <a:avLst/>
            </a:prstGeom>
            <a:noFill/>
            <a:ln w="38100">
              <a:solidFill>
                <a:srgbClr val="FF6C0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103" name="Inhaltsplatzhalter 1"/>
            <p:cNvSpPr/>
            <p:nvPr/>
          </p:nvSpPr>
          <p:spPr>
            <a:xfrm>
              <a:off x="681120" y="2783880"/>
              <a:ext cx="3923537" cy="319237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t">
              <a:noAutofit/>
            </a:bodyPr>
            <a:lstStyle/>
            <a:p>
              <a:pPr defTabSz="457200">
                <a:lnSpc>
                  <a:spcPts val="2200"/>
                </a:lnSpc>
                <a:spcAft>
                  <a:spcPts val="1199"/>
                </a:spcAft>
                <a:tabLst>
                  <a:tab pos="0" algn="l"/>
                </a:tabLst>
              </a:pPr>
              <a:r>
                <a:rPr lang="de-DE" sz="1800" b="1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Digitale Workshops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457200">
                <a:lnSpc>
                  <a:spcPts val="2200"/>
                </a:lnSpc>
                <a:spcAft>
                  <a:spcPts val="1199"/>
                </a:spcAft>
                <a:buClr>
                  <a:srgbClr val="FF6C00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de-DE" sz="1800" b="0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Bedenken, Risiken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457200">
                <a:lnSpc>
                  <a:spcPts val="2200"/>
                </a:lnSpc>
                <a:spcAft>
                  <a:spcPts val="1199"/>
                </a:spcAft>
                <a:buClr>
                  <a:srgbClr val="FF6C00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de-DE" sz="1800" b="0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Erwartungen, Wünsche, Chancen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457200">
                <a:lnSpc>
                  <a:spcPts val="2200"/>
                </a:lnSpc>
                <a:spcAft>
                  <a:spcPts val="1199"/>
                </a:spcAft>
                <a:buClr>
                  <a:srgbClr val="FF6C00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de-DE" sz="1800" b="0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Relevante Themen, Fragestellungen </a:t>
              </a:r>
              <a:br>
                <a:rPr sz="1800" dirty="0"/>
              </a:br>
              <a:r>
                <a:rPr lang="de-DE" sz="1800" b="0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und Zielgruppen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  <a:p>
              <a:pPr marL="285840" indent="-285840" defTabSz="457200">
                <a:lnSpc>
                  <a:spcPts val="2200"/>
                </a:lnSpc>
                <a:spcAft>
                  <a:spcPts val="1199"/>
                </a:spcAft>
                <a:buClr>
                  <a:srgbClr val="FF6C00"/>
                </a:buClr>
                <a:buFont typeface="Arial"/>
                <a:buChar char="•"/>
                <a:tabLst>
                  <a:tab pos="0" algn="l"/>
                </a:tabLst>
              </a:pPr>
              <a:r>
                <a:rPr lang="de-DE" sz="1800" b="0" strike="noStrike" spc="-1" dirty="0">
                  <a:solidFill>
                    <a:schemeClr val="dk1"/>
                  </a:solidFill>
                  <a:latin typeface="Calibri"/>
                  <a:ea typeface="Source Sans Pro"/>
                </a:rPr>
                <a:t>Identifikation möglicher Informationsquellen</a:t>
              </a:r>
              <a:endParaRPr lang="en-US" sz="1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04" name="Grafik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861400" y="2714400"/>
            <a:ext cx="2754720" cy="1429200"/>
          </a:xfrm>
          <a:prstGeom prst="rect">
            <a:avLst/>
          </a:prstGeom>
          <a:ln w="0">
            <a:noFill/>
          </a:ln>
        </p:spPr>
      </p:pic>
      <p:pic>
        <p:nvPicPr>
          <p:cNvPr id="105" name="Grafik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30624" y="2761920"/>
            <a:ext cx="2881080" cy="1216440"/>
          </a:xfrm>
          <a:prstGeom prst="rect">
            <a:avLst/>
          </a:prstGeom>
          <a:ln w="0">
            <a:noFill/>
          </a:ln>
        </p:spPr>
      </p:pic>
      <p:pic>
        <p:nvPicPr>
          <p:cNvPr id="106" name="Grafik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30624" y="4099943"/>
            <a:ext cx="2616418" cy="1047683"/>
          </a:xfrm>
          <a:prstGeom prst="rect">
            <a:avLst/>
          </a:prstGeom>
          <a:ln w="0">
            <a:noFill/>
          </a:ln>
        </p:spPr>
      </p:pic>
      <p:pic>
        <p:nvPicPr>
          <p:cNvPr id="107" name="Grafik 13"/>
          <p:cNvPicPr/>
          <p:nvPr/>
        </p:nvPicPr>
        <p:blipFill>
          <a:blip r:embed="rId6"/>
          <a:stretch/>
        </p:blipFill>
        <p:spPr>
          <a:xfrm>
            <a:off x="5712564" y="5254006"/>
            <a:ext cx="5904360" cy="816480"/>
          </a:xfrm>
          <a:prstGeom prst="rect">
            <a:avLst/>
          </a:prstGeom>
          <a:ln w="0">
            <a:noFill/>
          </a:ln>
        </p:spPr>
      </p:pic>
      <p:pic>
        <p:nvPicPr>
          <p:cNvPr id="108" name="Grafik 15" descr="Häkchen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4249440" y="2761920"/>
            <a:ext cx="914040" cy="914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404640"/>
            <a:ext cx="10870920" cy="92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chemeClr val="dk1"/>
                </a:solidFill>
                <a:latin typeface="Calibri"/>
                <a:ea typeface="Source Sans Pro"/>
              </a:rPr>
              <a:t>Blick in den Maschinenraum</a:t>
            </a:r>
            <a:endParaRPr lang="de-DE" sz="32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3" name="Grafik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59520" y="1556640"/>
            <a:ext cx="8498880" cy="4583880"/>
          </a:xfrm>
          <a:prstGeom prst="rect">
            <a:avLst/>
          </a:prstGeom>
          <a:ln w="0"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3A3E1B8-FDD1-2720-CD95-84ACF7204A1B}"/>
              </a:ext>
            </a:extLst>
          </p:cNvPr>
          <p:cNvSpPr/>
          <p:nvPr/>
        </p:nvSpPr>
        <p:spPr>
          <a:xfrm>
            <a:off x="6744072" y="1556792"/>
            <a:ext cx="3672408" cy="468052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Design">
  <a:themeElements>
    <a:clrScheme name="Delphi">
      <a:dk1>
        <a:srgbClr val="000000"/>
      </a:dk1>
      <a:lt1>
        <a:srgbClr val="FFFFFF"/>
      </a:lt1>
      <a:dk2>
        <a:srgbClr val="8D8E8D"/>
      </a:dk2>
      <a:lt2>
        <a:srgbClr val="DDDEDD"/>
      </a:lt2>
      <a:accent1>
        <a:srgbClr val="0066CC"/>
      </a:accent1>
      <a:accent2>
        <a:srgbClr val="FF6C00"/>
      </a:accent2>
      <a:accent3>
        <a:srgbClr val="009900"/>
      </a:accent3>
      <a:accent4>
        <a:srgbClr val="DDDEDD"/>
      </a:accent4>
      <a:accent5>
        <a:srgbClr val="C0C1BF"/>
      </a:accent5>
      <a:accent6>
        <a:srgbClr val="636463"/>
      </a:accent6>
      <a:hlink>
        <a:srgbClr val="8D8E8D"/>
      </a:hlink>
      <a:folHlink>
        <a:srgbClr val="FF6C00"/>
      </a:folHlink>
    </a:clrScheme>
    <a:fontScheme name="Office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764</Words>
  <Application>Microsoft Macintosh PowerPoint</Application>
  <PresentationFormat>Breitbild</PresentationFormat>
  <Paragraphs>164</Paragraphs>
  <Slides>16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16</vt:i4>
      </vt:variant>
    </vt:vector>
  </HeadingPairs>
  <TitlesOfParts>
    <vt:vector size="32" baseType="lpstr">
      <vt:lpstr>Aptos</vt:lpstr>
      <vt:lpstr>Arial</vt:lpstr>
      <vt:lpstr>Calibri</vt:lpstr>
      <vt:lpstr>PT Sans</vt:lpstr>
      <vt:lpstr>Source Sans Pro</vt:lpstr>
      <vt:lpstr>Symbol</vt:lpstr>
      <vt:lpstr>System Font Regular</vt:lpstr>
      <vt:lpstr>Wingdings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PowerPoint-Präsentation</vt:lpstr>
      <vt:lpstr>PowerPoint-Präsentation</vt:lpstr>
      <vt:lpstr>PowerPoint-Präsentation</vt:lpstr>
      <vt:lpstr>SuchtGPT: Projektziele</vt:lpstr>
      <vt:lpstr>SuchtGPT: Projekt-Eckdaten</vt:lpstr>
      <vt:lpstr>Zentrale Rahmenbedingungen</vt:lpstr>
      <vt:lpstr>Projekt-Zeitplan</vt:lpstr>
      <vt:lpstr>Partizipative Konzeption mit Stakeholdern</vt:lpstr>
      <vt:lpstr>Blick in den Maschinenraum</vt:lpstr>
      <vt:lpstr>(Interne) Evaluation mit Fachkräften</vt:lpstr>
      <vt:lpstr>(Externe) Vertestung des Prototypen mit Stakeholdern</vt:lpstr>
      <vt:lpstr>Stakeholdertests: Ergebnisse und Anpassungen</vt:lpstr>
      <vt:lpstr>Launch und öffentliche Testphase</vt:lpstr>
      <vt:lpstr>Evaluation und Qualitätssicherung</vt:lpstr>
      <vt:lpstr>Nächste Schritte…</vt:lpstr>
      <vt:lpstr>Herzlichen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SuchtGPT</dc:title>
  <dc:subject/>
  <dc:creator>delphi</dc:creator>
  <dc:description/>
  <cp:lastModifiedBy>Hanna Sch-W</cp:lastModifiedBy>
  <cp:revision>504</cp:revision>
  <cp:lastPrinted>2026-01-13T09:06:42Z</cp:lastPrinted>
  <dcterms:created xsi:type="dcterms:W3CDTF">2016-12-02T14:03:43Z</dcterms:created>
  <dcterms:modified xsi:type="dcterms:W3CDTF">2026-04-15T07:15:59Z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39</vt:i4>
  </property>
</Properties>
</file>