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15"/>
  </p:notesMasterIdLst>
  <p:sldIdLst>
    <p:sldId id="258" r:id="rId3"/>
    <p:sldId id="257" r:id="rId4"/>
    <p:sldId id="300" r:id="rId5"/>
    <p:sldId id="286" r:id="rId6"/>
    <p:sldId id="293" r:id="rId7"/>
    <p:sldId id="277" r:id="rId8"/>
    <p:sldId id="289" r:id="rId9"/>
    <p:sldId id="294" r:id="rId10"/>
    <p:sldId id="291" r:id="rId11"/>
    <p:sldId id="297" r:id="rId12"/>
    <p:sldId id="296" r:id="rId13"/>
    <p:sldId id="295" r:id="rId14"/>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9CC5"/>
    <a:srgbClr val="A5A5A5"/>
    <a:srgbClr val="0C50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3826" autoAdjust="0"/>
  </p:normalViewPr>
  <p:slideViewPr>
    <p:cSldViewPr snapToGrid="0">
      <p:cViewPr varScale="1">
        <p:scale>
          <a:sx n="84" d="100"/>
          <a:sy n="84" d="100"/>
        </p:scale>
        <p:origin x="57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6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ED92A6E2-5608-4B85-BE5C-DF6CA74A3333}" type="datetimeFigureOut">
              <a:rPr lang="de-DE" smtClean="0"/>
              <a:t>15.04.2026</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988AB587-F0A5-4008-BAE3-A6FF332CBB1B}" type="slidenum">
              <a:rPr lang="de-DE" smtClean="0"/>
              <a:t>‹Nr.›</a:t>
            </a:fld>
            <a:endParaRPr lang="de-DE" dirty="0"/>
          </a:p>
        </p:txBody>
      </p:sp>
    </p:spTree>
    <p:extLst>
      <p:ext uri="{BB962C8B-B14F-4D97-AF65-F5344CB8AC3E}">
        <p14:creationId xmlns:p14="http://schemas.microsoft.com/office/powerpoint/2010/main" val="4259140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88AB587-F0A5-4008-BAE3-A6FF332CBB1B}" type="slidenum">
              <a:rPr lang="de-DE" smtClean="0"/>
              <a:t>1</a:t>
            </a:fld>
            <a:endParaRPr lang="de-DE" dirty="0"/>
          </a:p>
        </p:txBody>
      </p:sp>
    </p:spTree>
    <p:extLst>
      <p:ext uri="{BB962C8B-B14F-4D97-AF65-F5344CB8AC3E}">
        <p14:creationId xmlns:p14="http://schemas.microsoft.com/office/powerpoint/2010/main" val="893636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0000"/>
              </a:lnSpc>
            </a:pPr>
            <a:r>
              <a:rPr lang="de-DE" sz="1200" dirty="0"/>
              <a:t>Webseite inkl. Selbst- und Wissenstest zum eigenen Konsumverhalten bzw. zum Thema „digitale Medien“ und Online-Beratung für Jugendliche</a:t>
            </a:r>
          </a:p>
          <a:p>
            <a:pPr>
              <a:lnSpc>
                <a:spcPct val="110000"/>
              </a:lnSpc>
            </a:pPr>
            <a:endParaRPr lang="de-DE" sz="1200" dirty="0"/>
          </a:p>
          <a:p>
            <a:pPr>
              <a:lnSpc>
                <a:spcPct val="110000"/>
              </a:lnSpc>
            </a:pPr>
            <a:r>
              <a:rPr lang="de-DE" sz="1200" dirty="0"/>
              <a:t>Online: </a:t>
            </a:r>
            <a:r>
              <a:rPr lang="de-DE" sz="1200" dirty="0" err="1"/>
              <a:t>Social</a:t>
            </a:r>
            <a:r>
              <a:rPr lang="de-DE" sz="1200" dirty="0"/>
              <a:t> Media Kanäle (Facebook, Instagram und </a:t>
            </a:r>
            <a:r>
              <a:rPr lang="de-DE" sz="1200" dirty="0" err="1"/>
              <a:t>Tik</a:t>
            </a:r>
            <a:r>
              <a:rPr lang="de-DE" sz="1200" dirty="0"/>
              <a:t> </a:t>
            </a:r>
            <a:r>
              <a:rPr lang="de-DE" sz="1200" dirty="0" err="1"/>
              <a:t>Tok</a:t>
            </a:r>
            <a:r>
              <a:rPr lang="de-DE" sz="1200" dirty="0"/>
              <a:t>) werden fortlaufend betreut und aktualisiert. </a:t>
            </a:r>
          </a:p>
          <a:p>
            <a:pPr>
              <a:lnSpc>
                <a:spcPct val="110000"/>
              </a:lnSpc>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ggfs. im Dezember Veranstaltung mit dem ASD zum Thema „digitale Mediennutzung“ (Vorstellung Net-Piloten)</a:t>
            </a:r>
          </a:p>
        </p:txBody>
      </p:sp>
      <p:sp>
        <p:nvSpPr>
          <p:cNvPr id="4" name="Foliennummernplatzhalter 3"/>
          <p:cNvSpPr>
            <a:spLocks noGrp="1"/>
          </p:cNvSpPr>
          <p:nvPr>
            <p:ph type="sldNum" sz="quarter" idx="5"/>
          </p:nvPr>
        </p:nvSpPr>
        <p:spPr/>
        <p:txBody>
          <a:bodyPr/>
          <a:lstStyle/>
          <a:p>
            <a:fld id="{988AB587-F0A5-4008-BAE3-A6FF332CBB1B}" type="slidenum">
              <a:rPr lang="de-DE" smtClean="0"/>
              <a:t>10</a:t>
            </a:fld>
            <a:endParaRPr lang="de-DE" dirty="0"/>
          </a:p>
        </p:txBody>
      </p:sp>
    </p:spTree>
    <p:extLst>
      <p:ext uri="{BB962C8B-B14F-4D97-AF65-F5344CB8AC3E}">
        <p14:creationId xmlns:p14="http://schemas.microsoft.com/office/powerpoint/2010/main" val="320013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t>Zuwendungen: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t>ISD Hamburg: Forschungsprojekt „Verbesserung des Präventions- und Hilfeangebotes für Angehörige von problematisch Glücksspielenden“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t>Laufzeit: 01.01.2026 bis 31.12.2026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t>Ziel: Entwicklung wissenschaftlich fundierter Vorschläge zur systematischen Weiterentwicklung des Hilfesystems.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t>Universitätsklinik Hamburg-Eppendorf (UKE): „Neustart Angehörige“ – Digitales Selbsthilfeprogramm für Angehörige von Menschen mit Glücksspielproblemen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t>Laufzeit: 36 Monate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t>Ziel: Konzeption, Entwicklung und Pilotierung eines digitalen Selbsthilfeportals für Angehörige von Menschen mit Glücksspielproblemen.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p>
        </p:txBody>
      </p:sp>
      <p:sp>
        <p:nvSpPr>
          <p:cNvPr id="4" name="Foliennummernplatzhalter 3"/>
          <p:cNvSpPr>
            <a:spLocks noGrp="1"/>
          </p:cNvSpPr>
          <p:nvPr>
            <p:ph type="sldNum" sz="quarter" idx="5"/>
          </p:nvPr>
        </p:nvSpPr>
        <p:spPr/>
        <p:txBody>
          <a:bodyPr/>
          <a:lstStyle/>
          <a:p>
            <a:fld id="{988AB587-F0A5-4008-BAE3-A6FF332CBB1B}" type="slidenum">
              <a:rPr lang="de-DE" smtClean="0"/>
              <a:t>11</a:t>
            </a:fld>
            <a:endParaRPr lang="de-DE" dirty="0"/>
          </a:p>
        </p:txBody>
      </p:sp>
    </p:spTree>
    <p:extLst>
      <p:ext uri="{BB962C8B-B14F-4D97-AF65-F5344CB8AC3E}">
        <p14:creationId xmlns:p14="http://schemas.microsoft.com/office/powerpoint/2010/main" val="1346348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Derzeitige Technikagentur hat die Online-Schulungen durchgeführt, gut 100 Teilnehmende in der Einführungsschulung, in den 2 Auswertungsschulungen etwas geringer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Veröffentlichung </a:t>
            </a:r>
            <a:r>
              <a:rPr lang="de-DE" sz="1200" dirty="0" err="1"/>
              <a:t>Reitox</a:t>
            </a:r>
            <a:r>
              <a:rPr lang="de-DE" sz="1200" dirty="0"/>
              <a:t>-Jahresbericht 2026 für November/Dezember 26 geplant</a:t>
            </a: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p:txBody>
      </p:sp>
      <p:sp>
        <p:nvSpPr>
          <p:cNvPr id="4" name="Foliennummernplatzhalter 3"/>
          <p:cNvSpPr>
            <a:spLocks noGrp="1"/>
          </p:cNvSpPr>
          <p:nvPr>
            <p:ph type="sldNum" sz="quarter" idx="5"/>
          </p:nvPr>
        </p:nvSpPr>
        <p:spPr/>
        <p:txBody>
          <a:bodyPr/>
          <a:lstStyle/>
          <a:p>
            <a:fld id="{988AB587-F0A5-4008-BAE3-A6FF332CBB1B}" type="slidenum">
              <a:rPr lang="de-DE" smtClean="0"/>
              <a:t>12</a:t>
            </a:fld>
            <a:endParaRPr lang="de-DE" dirty="0"/>
          </a:p>
        </p:txBody>
      </p:sp>
    </p:spTree>
    <p:extLst>
      <p:ext uri="{BB962C8B-B14F-4D97-AF65-F5344CB8AC3E}">
        <p14:creationId xmlns:p14="http://schemas.microsoft.com/office/powerpoint/2010/main" val="228310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00000"/>
              </a:lnSpc>
              <a:spcBef>
                <a:spcPts val="0"/>
              </a:spcBef>
              <a:buNone/>
            </a:pPr>
            <a:r>
              <a:rPr lang="de-DE" sz="1200" dirty="0">
                <a:solidFill>
                  <a:prstClr val="black"/>
                </a:solidFill>
              </a:rPr>
              <a:t>Suchtmittelunspezifischer, universell-präventiver Ansatz mit dem Ziel der </a:t>
            </a:r>
            <a:r>
              <a:rPr lang="de-DE" sz="1200" b="1" dirty="0">
                <a:solidFill>
                  <a:prstClr val="black"/>
                </a:solidFill>
              </a:rPr>
              <a:t>Förderung von Selbstvertrauen, Resilienz, Kommunikations- und Konfliktfähigkeit bei Kindern im Alter von 4 bis 12 Jahren</a:t>
            </a:r>
            <a:endParaRPr lang="de-DE" sz="1200" kern="1200" dirty="0">
              <a:solidFill>
                <a:schemeClr val="tx1"/>
              </a:solidFill>
              <a:effectLst/>
              <a:latin typeface="+mn-lt"/>
              <a:ea typeface="+mn-ea"/>
              <a:cs typeface="+mn-cs"/>
            </a:endParaRPr>
          </a:p>
          <a:p>
            <a:pPr lvl="0"/>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dirty="0"/>
              <a:t>Vorschläge werden laufend entgegen genommen (auch für 2027)</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dirty="0"/>
              <a:t>können geprüft, eine Umsetzung aber nicht zugesagt werden! </a:t>
            </a:r>
          </a:p>
          <a:p>
            <a:pPr marR="0" lvl="0" algn="l" defTabSz="914400" rtl="0" eaLnBrk="1" fontAlgn="auto" latinLnBrk="0" hangingPunct="1">
              <a:lnSpc>
                <a:spcPct val="100000"/>
              </a:lnSpc>
              <a:spcBef>
                <a:spcPts val="0"/>
              </a:spcBef>
              <a:spcAft>
                <a:spcPts val="0"/>
              </a:spcAft>
              <a:buClrTx/>
              <a:buSzTx/>
              <a:tabLst/>
              <a:defRPr/>
            </a:pPr>
            <a:r>
              <a:rPr lang="de-DE" dirty="0">
                <a:sym typeface="Wingdings" panose="05000000000000000000" pitchFamily="2" charset="2"/>
              </a:rPr>
              <a:t> </a:t>
            </a:r>
            <a:r>
              <a:rPr lang="de-DE" sz="1200" dirty="0"/>
              <a:t>Es wird auf eine bundesweite Ausgewogenheit geachtet in Abhängigkeit von den spezifischen Gegebenheiten und Terminen. Im bevölkerungsreichsten Bundesland NRW finden mehrere Einsätze statt. In 2026 wurden keine geeigneten Veranstaltungen in Thüringen und Hessen gefunden.</a:t>
            </a:r>
          </a:p>
          <a:p>
            <a:pPr lvl="0"/>
            <a:endParaRPr lang="de-DE"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Gründe, weshalb einem Länderwunsch eventuell nicht entsprochen werden kann: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Die Veranstaltungen müssen die Erfordernisse an bundesweite Ausgewogenheit, Größe und Attraktivität erfüllen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Mehrere Veranstaltungen mit langjährigen Kooperationspartnern sind bereits „gesetzt“: z.B. Eröffnung auf dem Kulturvolksfest in Recklinghausen, Tag der offenen Tür in Berlin, Weltkindertag in Köln und Bremer Kindertag.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Maximal möglich: 18 bis 20 Einsätze UND  KSM-Tour muss aufgrund der begrenzten Personalkapazitäten</a:t>
            </a:r>
            <a:r>
              <a:rPr lang="de-DE" sz="1200" b="1" kern="1200" dirty="0">
                <a:solidFill>
                  <a:schemeClr val="tx1"/>
                </a:solidFill>
                <a:effectLst/>
                <a:latin typeface="+mn-lt"/>
                <a:ea typeface="+mn-ea"/>
                <a:cs typeface="+mn-cs"/>
              </a:rPr>
              <a:t> mit den Einsätzen des ASG-Areals abgeglichen werden.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988AB587-F0A5-4008-BAE3-A6FF332CBB1B}" type="slidenum">
              <a:rPr lang="de-DE" smtClean="0"/>
              <a:t>2</a:t>
            </a:fld>
            <a:endParaRPr lang="de-DE" dirty="0"/>
          </a:p>
        </p:txBody>
      </p:sp>
    </p:spTree>
    <p:extLst>
      <p:ext uri="{BB962C8B-B14F-4D97-AF65-F5344CB8AC3E}">
        <p14:creationId xmlns:p14="http://schemas.microsoft.com/office/powerpoint/2010/main" val="296566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00000"/>
              </a:lnSpc>
              <a:spcBef>
                <a:spcPts val="0"/>
              </a:spcBef>
              <a:buNone/>
            </a:pPr>
            <a:r>
              <a:rPr lang="de-DE" sz="1200" dirty="0">
                <a:solidFill>
                  <a:prstClr val="black"/>
                </a:solidFill>
              </a:rPr>
              <a:t>Suchtmittelunspezifischer, universell-präventiver Ansatz mit dem Ziel der </a:t>
            </a:r>
            <a:r>
              <a:rPr lang="de-DE" sz="1200" b="1" dirty="0">
                <a:solidFill>
                  <a:prstClr val="black"/>
                </a:solidFill>
              </a:rPr>
              <a:t>Förderung von Selbstvertrauen, Resilienz, Kommunikations- und Konfliktfähigkeit bei Kindern im Alter von 4 bis 12 Jahren</a:t>
            </a:r>
            <a:endParaRPr lang="de-DE" sz="1200" kern="1200" dirty="0">
              <a:solidFill>
                <a:schemeClr val="tx1"/>
              </a:solidFill>
              <a:effectLst/>
              <a:latin typeface="+mn-lt"/>
              <a:ea typeface="+mn-ea"/>
              <a:cs typeface="+mn-cs"/>
            </a:endParaRPr>
          </a:p>
          <a:p>
            <a:pPr lvl="0"/>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dirty="0"/>
              <a:t>Vorschläge werden laufend entgegen genommen (auch für 2027)</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dirty="0"/>
              <a:t>können geprüft, eine Umsetzung aber nicht zugesagt werden!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dirty="0"/>
              <a:t>Auf eine bun</a:t>
            </a:r>
            <a:r>
              <a:rPr lang="de-DE" dirty="0"/>
              <a:t>desweite Ausgewogenheit wird geachtet. Im bevölkerungsreichsten Bundesland NRW finden mehrere Einsätze statt. In Hessen und Thüringen finden in 2026 keine geeigneten Veranstaltungen statt.</a:t>
            </a:r>
            <a:endParaRPr lang="de-DE" sz="1200" dirty="0"/>
          </a:p>
          <a:p>
            <a:pPr lvl="0"/>
            <a:endParaRPr lang="de-DE"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Gründe, weshalb einem Länderwunsch eventuell nicht entsprochen werden kann: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Die Veranstaltungen müssen die Erfordernisse an bundesweite Ausgewogenheit, Größe und Attraktivität erfüllen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Mehrere Veranstaltungen mit langjährigen Kooperationspartnern sind bereits „gesetzt“: z.B. Eröffnung auf dem Kulturvolksfest in Recklinghausen, Tag der offenen Tür in Berlin, Weltkindertag in Köln und Bremer Kindertag.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Maximal möglich: 18 bis 20 Einsätze UND  KSM-Tour muss aufgrund der begrenzten Personalkapazitäten</a:t>
            </a:r>
            <a:r>
              <a:rPr lang="de-DE" sz="1200" b="1" kern="1200" dirty="0">
                <a:solidFill>
                  <a:schemeClr val="tx1"/>
                </a:solidFill>
                <a:effectLst/>
                <a:latin typeface="+mn-lt"/>
                <a:ea typeface="+mn-ea"/>
                <a:cs typeface="+mn-cs"/>
              </a:rPr>
              <a:t> mit den Einsätzen des ASG-Areals abgeglichen werden.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988AB587-F0A5-4008-BAE3-A6FF332CBB1B}" type="slidenum">
              <a:rPr lang="de-DE" smtClean="0"/>
              <a:t>3</a:t>
            </a:fld>
            <a:endParaRPr lang="de-DE" dirty="0"/>
          </a:p>
        </p:txBody>
      </p:sp>
    </p:spTree>
    <p:extLst>
      <p:ext uri="{BB962C8B-B14F-4D97-AF65-F5344CB8AC3E}">
        <p14:creationId xmlns:p14="http://schemas.microsoft.com/office/powerpoint/2010/main" val="347499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u="sng" dirty="0" err="1"/>
              <a:t>KlarSicht</a:t>
            </a:r>
            <a:r>
              <a:rPr lang="de-DE" b="0" i="0" u="sng" dirty="0"/>
              <a:t>:</a:t>
            </a:r>
            <a:r>
              <a:rPr lang="de-DE" b="0" i="0" dirty="0"/>
              <a:t> Alle wesentlichen Empfehlungen der NLS werden umgesetzt.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Umsetzung der Empfehlungen per Agenturbeauftragung für Finalisierung der Druckdaten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t>Zum neuen Schuljahr wird der Koffer noch nicht bestellbar sein. Wir rechnen damit </a:t>
            </a:r>
            <a:r>
              <a:rPr lang="de-DE" b="1" i="0" dirty="0"/>
              <a:t>im vierten Quartal 2026.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Zusätzliche Schulungsunterlagen für </a:t>
            </a:r>
            <a:r>
              <a:rPr lang="de-DE" sz="1200" dirty="0" err="1"/>
              <a:t>KlarSicht</a:t>
            </a:r>
            <a:r>
              <a:rPr lang="de-DE" sz="1200" dirty="0"/>
              <a:t>-Trainerinnen und -Trainer zu den Neuerungen </a:t>
            </a:r>
            <a:r>
              <a:rPr lang="de-DE" sz="1200" b="1" dirty="0"/>
              <a:t>zum Download</a:t>
            </a:r>
            <a:endParaRPr lang="de-DE"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t>Praxisbeirat: Ursprünglicher Termin im März verschoben wegen geringem Neuigkeitswert. </a:t>
            </a:r>
            <a:endParaRPr lang="de-DE" b="0" i="1" dirty="0"/>
          </a:p>
        </p:txBody>
      </p:sp>
      <p:sp>
        <p:nvSpPr>
          <p:cNvPr id="4" name="Foliennummernplatzhalter 3"/>
          <p:cNvSpPr>
            <a:spLocks noGrp="1"/>
          </p:cNvSpPr>
          <p:nvPr>
            <p:ph type="sldNum" sz="quarter" idx="5"/>
          </p:nvPr>
        </p:nvSpPr>
        <p:spPr/>
        <p:txBody>
          <a:bodyPr/>
          <a:lstStyle/>
          <a:p>
            <a:fld id="{988AB587-F0A5-4008-BAE3-A6FF332CBB1B}" type="slidenum">
              <a:rPr lang="de-DE" smtClean="0"/>
              <a:t>4</a:t>
            </a:fld>
            <a:endParaRPr lang="de-DE" dirty="0"/>
          </a:p>
        </p:txBody>
      </p:sp>
    </p:spTree>
    <p:extLst>
      <p:ext uri="{BB962C8B-B14F-4D97-AF65-F5344CB8AC3E}">
        <p14:creationId xmlns:p14="http://schemas.microsoft.com/office/powerpoint/2010/main" val="19079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t>Zum Thema JFT wurden die teilnehmenden BL bei unserem Termin am 10. Februar 2026 informiert.</a:t>
            </a: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indent="0">
              <a:lnSpc>
                <a:spcPct val="100000"/>
              </a:lnSpc>
              <a:spcBef>
                <a:spcPts val="0"/>
              </a:spcBef>
              <a:buNone/>
            </a:pPr>
            <a:r>
              <a:rPr lang="de-DE" sz="1200" u="sng" dirty="0"/>
              <a:t>Aussicht</a:t>
            </a:r>
          </a:p>
          <a:p>
            <a:pPr>
              <a:lnSpc>
                <a:spcPct val="100000"/>
              </a:lnSpc>
              <a:spcBef>
                <a:spcPts val="0"/>
              </a:spcBef>
            </a:pPr>
            <a:r>
              <a:rPr lang="de-DE" sz="1200" dirty="0"/>
              <a:t>Start der neuen </a:t>
            </a:r>
            <a:r>
              <a:rPr lang="de-DE" sz="1200" dirty="0" err="1"/>
              <a:t>JugendFilmTage</a:t>
            </a:r>
            <a:r>
              <a:rPr lang="de-DE" sz="1200" dirty="0"/>
              <a:t> zum Schuljahr 2026/27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Vertrag nennen! =Machen wir mit Anschreiben an die beteiligten Länder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Evaluation ansprechen</a:t>
            </a:r>
          </a:p>
        </p:txBody>
      </p:sp>
      <p:sp>
        <p:nvSpPr>
          <p:cNvPr id="4" name="Foliennummernplatzhalter 3"/>
          <p:cNvSpPr>
            <a:spLocks noGrp="1"/>
          </p:cNvSpPr>
          <p:nvPr>
            <p:ph type="sldNum" sz="quarter" idx="5"/>
          </p:nvPr>
        </p:nvSpPr>
        <p:spPr/>
        <p:txBody>
          <a:bodyPr/>
          <a:lstStyle/>
          <a:p>
            <a:fld id="{988AB587-F0A5-4008-BAE3-A6FF332CBB1B}" type="slidenum">
              <a:rPr lang="de-DE" smtClean="0"/>
              <a:t>5</a:t>
            </a:fld>
            <a:endParaRPr lang="de-DE" dirty="0"/>
          </a:p>
        </p:txBody>
      </p:sp>
    </p:spTree>
    <p:extLst>
      <p:ext uri="{BB962C8B-B14F-4D97-AF65-F5344CB8AC3E}">
        <p14:creationId xmlns:p14="http://schemas.microsoft.com/office/powerpoint/2010/main" val="3348980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p:txBody>
      </p:sp>
      <p:sp>
        <p:nvSpPr>
          <p:cNvPr id="4" name="Foliennummernplatzhalter 3"/>
          <p:cNvSpPr>
            <a:spLocks noGrp="1"/>
          </p:cNvSpPr>
          <p:nvPr>
            <p:ph type="sldNum" sz="quarter" idx="5"/>
          </p:nvPr>
        </p:nvSpPr>
        <p:spPr/>
        <p:txBody>
          <a:bodyPr/>
          <a:lstStyle/>
          <a:p>
            <a:fld id="{988AB587-F0A5-4008-BAE3-A6FF332CBB1B}" type="slidenum">
              <a:rPr lang="de-DE" smtClean="0"/>
              <a:t>6</a:t>
            </a:fld>
            <a:endParaRPr lang="de-DE" dirty="0"/>
          </a:p>
        </p:txBody>
      </p:sp>
    </p:spTree>
    <p:extLst>
      <p:ext uri="{BB962C8B-B14F-4D97-AF65-F5344CB8AC3E}">
        <p14:creationId xmlns:p14="http://schemas.microsoft.com/office/powerpoint/2010/main" val="3690670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Aktionsmonate auf Website</a:t>
            </a:r>
          </a:p>
          <a:p>
            <a:endParaRPr lang="de-DE" sz="1200" dirty="0"/>
          </a:p>
          <a:p>
            <a:r>
              <a:rPr lang="de-DE" sz="1200" dirty="0"/>
              <a:t>Und Begleitung auf </a:t>
            </a:r>
            <a:r>
              <a:rPr lang="de-DE" sz="1200" dirty="0" err="1"/>
              <a:t>Social</a:t>
            </a:r>
            <a:r>
              <a:rPr lang="de-DE" sz="1200" dirty="0"/>
              <a:t> Media </a:t>
            </a:r>
          </a:p>
          <a:p>
            <a:endParaRPr lang="de-DE" sz="1200" dirty="0"/>
          </a:p>
          <a:p>
            <a:endParaRPr lang="de-DE" dirty="0"/>
          </a:p>
        </p:txBody>
      </p:sp>
      <p:sp>
        <p:nvSpPr>
          <p:cNvPr id="4" name="Foliennummernplatzhalter 3"/>
          <p:cNvSpPr>
            <a:spLocks noGrp="1"/>
          </p:cNvSpPr>
          <p:nvPr>
            <p:ph type="sldNum" sz="quarter" idx="5"/>
          </p:nvPr>
        </p:nvSpPr>
        <p:spPr/>
        <p:txBody>
          <a:bodyPr/>
          <a:lstStyle/>
          <a:p>
            <a:fld id="{988AB587-F0A5-4008-BAE3-A6FF332CBB1B}" type="slidenum">
              <a:rPr lang="de-DE" smtClean="0"/>
              <a:t>7</a:t>
            </a:fld>
            <a:endParaRPr lang="de-DE" dirty="0"/>
          </a:p>
        </p:txBody>
      </p:sp>
    </p:spTree>
    <p:extLst>
      <p:ext uri="{BB962C8B-B14F-4D97-AF65-F5344CB8AC3E}">
        <p14:creationId xmlns:p14="http://schemas.microsoft.com/office/powerpoint/2010/main" val="237364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AB587-F0A5-4008-BAE3-A6FF332CBB1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48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Zu 1: Das Escape Game wurde durch </a:t>
            </a:r>
            <a:r>
              <a:rPr lang="de-DE" sz="1200" dirty="0" err="1"/>
              <a:t>Eduversum</a:t>
            </a:r>
            <a:r>
              <a:rPr lang="de-DE" sz="1200" dirty="0"/>
              <a:t> entwickelt (Zuwendung), ist durch IFT-Nord evaluiert, zeigt Wirksamkeit auf Wissensebene, </a:t>
            </a:r>
          </a:p>
          <a:p>
            <a:r>
              <a:rPr lang="de-DE" sz="1200" b="1" dirty="0"/>
              <a:t>Seit Februar live: </a:t>
            </a:r>
            <a:r>
              <a:rPr lang="de-DE" sz="1200" dirty="0"/>
              <a:t>kostenlos, sofort einsetzbar im Unterricht ohne Schulung, Materialien sind auf Webseite zu erhalten, inkl. Video Tutorial, Kinder spielen das Spiel in der Klasse mit Smartphone/Tablet oder Computer, alleine oder in der Kleingruppe, anschließend wird eine Unterrichtseinheit (Doppelstunde) durchgeführt. In den ersten 2 Monaten gab es 1600 Zugriffe auf das Spiel, guter Start; Resonanz wird fortlaufend mit Feedback ausgewertet.</a:t>
            </a:r>
          </a:p>
          <a:p>
            <a:endParaRPr lang="de-DE" sz="1200" dirty="0"/>
          </a:p>
          <a:p>
            <a:r>
              <a:rPr lang="de-DE" sz="1200" dirty="0"/>
              <a:t>Zu 2: Rebound für die Hochschule (Risiko-Kompetenzprogramm)  konnte durch unsere Förderung um neue Filme erweitert werden. Studierende werden als Peer mit involviert. Schulung für Lehrkräfte dauert 1 Tag. Rebound ist durch die Krankenkassen förderbar (</a:t>
            </a:r>
            <a:r>
              <a:rPr lang="de-DE" sz="1200" dirty="0" err="1"/>
              <a:t>Präv</a:t>
            </a:r>
            <a:r>
              <a:rPr lang="de-DE" sz="1200" dirty="0"/>
              <a:t>. Gesetz §20a SGB V). </a:t>
            </a:r>
            <a:r>
              <a:rPr lang="de-DE" sz="1200" b="1" dirty="0"/>
              <a:t>= jetzt: Evaluation bis Ende 2026</a:t>
            </a:r>
          </a:p>
          <a:p>
            <a:endParaRPr lang="de-DE" sz="1200" dirty="0"/>
          </a:p>
          <a:p>
            <a:r>
              <a:rPr lang="de-DE" sz="1200" dirty="0"/>
              <a:t>Zu 3: Der Onlinekurs wird technisch umziehen auf Cannabispraevention.de und zentral durch das BIÖG bereit gestellt (vorher ZPG). Es gibt ein neues Elternmodul. Außerdem wurde mit der Polizei Kontakt hergestellt, hier soll ein Bedarfsaustausch stattfinden, Herr Heyn kann ergänzen. </a:t>
            </a:r>
            <a:r>
              <a:rPr lang="de-DE" sz="1200" b="1" dirty="0"/>
              <a:t>=für Juni geplant</a:t>
            </a:r>
          </a:p>
          <a:p>
            <a:endParaRPr lang="de-DE" sz="1200" dirty="0"/>
          </a:p>
          <a:p>
            <a:r>
              <a:rPr lang="de-DE" sz="1200" kern="1200" dirty="0">
                <a:solidFill>
                  <a:schemeClr val="tx1"/>
                </a:solidFill>
                <a:effectLst/>
                <a:latin typeface="+mn-lt"/>
                <a:ea typeface="+mn-ea"/>
                <a:cs typeface="+mn-cs"/>
              </a:rPr>
              <a:t>Zu 4: ISD: </a:t>
            </a:r>
            <a:r>
              <a:rPr lang="de-DE" sz="1200" b="1" kern="1200" dirty="0">
                <a:solidFill>
                  <a:schemeClr val="tx1"/>
                </a:solidFill>
                <a:effectLst/>
                <a:latin typeface="+mn-lt"/>
                <a:ea typeface="+mn-ea"/>
                <a:cs typeface="+mn-cs"/>
              </a:rPr>
              <a:t>Im Bericht! </a:t>
            </a:r>
            <a:r>
              <a:rPr lang="de-DE" sz="1200" kern="1200" dirty="0">
                <a:solidFill>
                  <a:schemeClr val="tx1"/>
                </a:solidFill>
                <a:effectLst/>
                <a:latin typeface="+mn-lt"/>
                <a:ea typeface="+mn-ea"/>
                <a:cs typeface="+mn-cs"/>
              </a:rPr>
              <a:t>Die Fact Sheets sind für die Prävention lesenswert und interessant: anhand einer umfangreichen Analyse wurden die häufigsten Annahmen / Mythen zusammengestellt und wissenschaftlich aufgearbeitet. Welche der Aussagen für die Prävention Relevanz haben kann für die Ausrichtung von Präventionsvorhaben leitgebend sein. Die Ergebnisse werden auch bei den Hamburger Sucht Therapietagen vorgestellt, ggf. auch beim nächsten BLK im Herbst. = „Dissemination“ läuft jetzt an</a:t>
            </a:r>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dirty="0"/>
              <a:t>Zu NEU: Projektstart mit Hessische Landesstelle (HLS) </a:t>
            </a:r>
            <a:r>
              <a:rPr lang="de-DE" sz="1200" b="1" dirty="0"/>
              <a:t>circa Sept. 2026 = Fr. Saal</a:t>
            </a:r>
            <a:r>
              <a:rPr lang="de-DE" sz="1200" dirty="0"/>
              <a:t> , Entwicklung von Fortbildung und Materialien zum Thema Schwangerschaft, Cannabis i.V. m. Tabak und Alkohol</a:t>
            </a:r>
          </a:p>
          <a:p>
            <a:r>
              <a:rPr lang="de-DE" sz="1200" dirty="0"/>
              <a:t>Suchtprävention im Alter: suchtpräventive Angebote werden regional (Landkreis Traunstein) durchgeführt, evaluiert, Handlungsleitfaden erstellt um Thema bundesweit zu verankern. </a:t>
            </a:r>
            <a:r>
              <a:rPr lang="de-DE" sz="1200" b="1" dirty="0"/>
              <a:t>(Sebastian Müller, Okt 2026 bis Ende 2028)</a:t>
            </a:r>
            <a:endParaRPr lang="de-DE" sz="1200" dirty="0"/>
          </a:p>
        </p:txBody>
      </p:sp>
      <p:sp>
        <p:nvSpPr>
          <p:cNvPr id="4" name="Foliennummernplatzhalter 3"/>
          <p:cNvSpPr>
            <a:spLocks noGrp="1"/>
          </p:cNvSpPr>
          <p:nvPr>
            <p:ph type="sldNum" sz="quarter" idx="5"/>
          </p:nvPr>
        </p:nvSpPr>
        <p:spPr/>
        <p:txBody>
          <a:bodyPr/>
          <a:lstStyle/>
          <a:p>
            <a:fld id="{988AB587-F0A5-4008-BAE3-A6FF332CBB1B}" type="slidenum">
              <a:rPr lang="de-DE" smtClean="0"/>
              <a:t>9</a:t>
            </a:fld>
            <a:endParaRPr lang="de-DE" dirty="0"/>
          </a:p>
        </p:txBody>
      </p:sp>
    </p:spTree>
    <p:extLst>
      <p:ext uri="{BB962C8B-B14F-4D97-AF65-F5344CB8AC3E}">
        <p14:creationId xmlns:p14="http://schemas.microsoft.com/office/powerpoint/2010/main" val="3538661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E129350-1C4C-4A60-8A14-CE53E8F66F91}"/>
              </a:ext>
            </a:extLst>
          </p:cNvPr>
          <p:cNvSpPr/>
          <p:nvPr userDrawn="1"/>
        </p:nvSpPr>
        <p:spPr>
          <a:xfrm>
            <a:off x="0" y="0"/>
            <a:ext cx="12192000" cy="3598394"/>
          </a:xfrm>
          <a:prstGeom prst="rect">
            <a:avLst/>
          </a:prstGeom>
          <a:solidFill>
            <a:srgbClr val="0C50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2D3174F3-5C20-4A98-90FC-FB8C4D6707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6616" y="52352"/>
            <a:ext cx="3650395" cy="1717833"/>
          </a:xfrm>
          <a:prstGeom prst="rect">
            <a:avLst/>
          </a:prstGeom>
        </p:spPr>
      </p:pic>
    </p:spTree>
    <p:extLst>
      <p:ext uri="{BB962C8B-B14F-4D97-AF65-F5344CB8AC3E}">
        <p14:creationId xmlns:p14="http://schemas.microsoft.com/office/powerpoint/2010/main" val="23257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91D8-5137-4EF8-BA1A-8E6C7E4F326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20CEFEC-C55B-4F85-98A3-99A11E6E2B2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959ACE3-EA55-4847-B0AE-749B784DDB6C}"/>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9E74AB7E-F505-4B27-B861-33138C48871B}"/>
              </a:ext>
            </a:extLst>
          </p:cNvPr>
          <p:cNvSpPr>
            <a:spLocks noGrp="1"/>
          </p:cNvSpPr>
          <p:nvPr>
            <p:ph type="ftr" sz="quarter" idx="11"/>
          </p:nvPr>
        </p:nvSpPr>
        <p:spPr/>
        <p:txBody>
          <a:bodyPr/>
          <a:lstStyle/>
          <a:p>
            <a:r>
              <a:rPr lang="de-DE"/>
              <a:t>Zigaretten, Vapes, Nikotin: Zahlen, Daten, Rauchstopp</a:t>
            </a:r>
            <a:endParaRPr lang="de-DE" dirty="0"/>
          </a:p>
        </p:txBody>
      </p:sp>
      <p:sp>
        <p:nvSpPr>
          <p:cNvPr id="6" name="Foliennummernplatzhalter 5">
            <a:extLst>
              <a:ext uri="{FF2B5EF4-FFF2-40B4-BE49-F238E27FC236}">
                <a16:creationId xmlns:a16="http://schemas.microsoft.com/office/drawing/2014/main" id="{C5DF070B-7B26-4EB8-8C5F-AAFB92A3E4E3}"/>
              </a:ext>
            </a:extLst>
          </p:cNvPr>
          <p:cNvSpPr>
            <a:spLocks noGrp="1"/>
          </p:cNvSpPr>
          <p:nvPr>
            <p:ph type="sldNum" sz="quarter" idx="12"/>
          </p:nvPr>
        </p:nvSpPr>
        <p:spPr/>
        <p:txBody>
          <a:bodyPr/>
          <a:lstStyle/>
          <a:p>
            <a:fld id="{C20A0129-D251-411B-A2B8-8219126923B4}" type="slidenum">
              <a:rPr lang="de-DE" smtClean="0"/>
              <a:t>‹Nr.›</a:t>
            </a:fld>
            <a:endParaRPr lang="de-DE" dirty="0"/>
          </a:p>
        </p:txBody>
      </p:sp>
    </p:spTree>
    <p:extLst>
      <p:ext uri="{BB962C8B-B14F-4D97-AF65-F5344CB8AC3E}">
        <p14:creationId xmlns:p14="http://schemas.microsoft.com/office/powerpoint/2010/main" val="158698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3EB08BD-619F-4175-91DA-31151988B01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F7C650F-7CBA-4C6A-B477-415B824198B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8475D3C-519E-44F7-82FC-565F258BA56C}"/>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0AFE863D-BFC0-4C04-8250-638347ED4118}"/>
              </a:ext>
            </a:extLst>
          </p:cNvPr>
          <p:cNvSpPr>
            <a:spLocks noGrp="1"/>
          </p:cNvSpPr>
          <p:nvPr>
            <p:ph type="ftr" sz="quarter" idx="11"/>
          </p:nvPr>
        </p:nvSpPr>
        <p:spPr/>
        <p:txBody>
          <a:bodyPr/>
          <a:lstStyle/>
          <a:p>
            <a:r>
              <a:rPr lang="de-DE"/>
              <a:t>Zigaretten, Vapes, Nikotin: Zahlen, Daten, Rauchstopp</a:t>
            </a:r>
            <a:endParaRPr lang="de-DE" dirty="0"/>
          </a:p>
        </p:txBody>
      </p:sp>
      <p:sp>
        <p:nvSpPr>
          <p:cNvPr id="6" name="Foliennummernplatzhalter 5">
            <a:extLst>
              <a:ext uri="{FF2B5EF4-FFF2-40B4-BE49-F238E27FC236}">
                <a16:creationId xmlns:a16="http://schemas.microsoft.com/office/drawing/2014/main" id="{ACE4DEBF-83E0-4904-9F0E-43DF9C102E06}"/>
              </a:ext>
            </a:extLst>
          </p:cNvPr>
          <p:cNvSpPr>
            <a:spLocks noGrp="1"/>
          </p:cNvSpPr>
          <p:nvPr>
            <p:ph type="sldNum" sz="quarter" idx="12"/>
          </p:nvPr>
        </p:nvSpPr>
        <p:spPr/>
        <p:txBody>
          <a:bodyPr/>
          <a:lstStyle/>
          <a:p>
            <a:fld id="{C20A0129-D251-411B-A2B8-8219126923B4}" type="slidenum">
              <a:rPr lang="de-DE" smtClean="0"/>
              <a:t>‹Nr.›</a:t>
            </a:fld>
            <a:endParaRPr lang="de-DE" dirty="0"/>
          </a:p>
        </p:txBody>
      </p:sp>
    </p:spTree>
    <p:extLst>
      <p:ext uri="{BB962C8B-B14F-4D97-AF65-F5344CB8AC3E}">
        <p14:creationId xmlns:p14="http://schemas.microsoft.com/office/powerpoint/2010/main" val="50791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2768298-3636-4FD3-B022-8276CA56E474}"/>
              </a:ext>
            </a:extLst>
          </p:cNvPr>
          <p:cNvSpPr/>
          <p:nvPr userDrawn="1"/>
        </p:nvSpPr>
        <p:spPr>
          <a:xfrm>
            <a:off x="0" y="0"/>
            <a:ext cx="12192000" cy="1289370"/>
          </a:xfrm>
          <a:prstGeom prst="rect">
            <a:avLst/>
          </a:prstGeom>
          <a:solidFill>
            <a:srgbClr val="0C50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A55BF93C-ABDB-4A2C-965B-40A22B27B6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6975" y="5821351"/>
            <a:ext cx="2105025" cy="990600"/>
          </a:xfrm>
          <a:prstGeom prst="rect">
            <a:avLst/>
          </a:prstGeom>
        </p:spPr>
      </p:pic>
    </p:spTree>
    <p:extLst>
      <p:ext uri="{BB962C8B-B14F-4D97-AF65-F5344CB8AC3E}">
        <p14:creationId xmlns:p14="http://schemas.microsoft.com/office/powerpoint/2010/main" val="147662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59A86-F55A-4B4A-B390-D567458EB12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408C8D1-2898-4D24-8AB2-B78911F6A2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1F915AB-E2B7-4E6A-8478-331803FD9EA7}"/>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A38D754F-8C00-485F-B4FF-8FB485E6FB1C}"/>
              </a:ext>
            </a:extLst>
          </p:cNvPr>
          <p:cNvSpPr>
            <a:spLocks noGrp="1"/>
          </p:cNvSpPr>
          <p:nvPr>
            <p:ph type="ftr" sz="quarter" idx="11"/>
          </p:nvPr>
        </p:nvSpPr>
        <p:spPr/>
        <p:txBody>
          <a:bodyPr/>
          <a:lstStyle/>
          <a:p>
            <a:r>
              <a:rPr lang="de-DE" dirty="0"/>
              <a:t>Zigaretten, </a:t>
            </a:r>
            <a:r>
              <a:rPr lang="de-DE" dirty="0" err="1"/>
              <a:t>Vapes</a:t>
            </a:r>
            <a:r>
              <a:rPr lang="de-DE" dirty="0"/>
              <a:t>, Nikotin: Zahlen, Daten und Rauchstopp</a:t>
            </a:r>
          </a:p>
        </p:txBody>
      </p:sp>
      <p:sp>
        <p:nvSpPr>
          <p:cNvPr id="6" name="Foliennummernplatzhalter 5">
            <a:extLst>
              <a:ext uri="{FF2B5EF4-FFF2-40B4-BE49-F238E27FC236}">
                <a16:creationId xmlns:a16="http://schemas.microsoft.com/office/drawing/2014/main" id="{26783084-0CEB-4392-A9E1-6D9E07B16E8F}"/>
              </a:ext>
            </a:extLst>
          </p:cNvPr>
          <p:cNvSpPr>
            <a:spLocks noGrp="1"/>
          </p:cNvSpPr>
          <p:nvPr>
            <p:ph type="sldNum" sz="quarter" idx="12"/>
          </p:nvPr>
        </p:nvSpPr>
        <p:spPr/>
        <p:txBody>
          <a:bodyPr/>
          <a:lstStyle/>
          <a:p>
            <a:fld id="{C20A0129-D251-411B-A2B8-8219126923B4}" type="slidenum">
              <a:rPr lang="de-DE" smtClean="0"/>
              <a:t>‹Nr.›</a:t>
            </a:fld>
            <a:endParaRPr lang="de-DE" dirty="0"/>
          </a:p>
        </p:txBody>
      </p:sp>
    </p:spTree>
    <p:extLst>
      <p:ext uri="{BB962C8B-B14F-4D97-AF65-F5344CB8AC3E}">
        <p14:creationId xmlns:p14="http://schemas.microsoft.com/office/powerpoint/2010/main" val="30716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54D36-B03A-46B8-B8A2-F229D56D731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B7E47B-19B8-49D1-BD20-A33BF5B79BA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54205F9-36D5-4285-8888-B5D1D50AF1B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9EDB5CC-3413-400B-8A92-F169D149AB24}"/>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D86E7C13-7A3E-4EC9-8273-AA00B386F135}"/>
              </a:ext>
            </a:extLst>
          </p:cNvPr>
          <p:cNvSpPr>
            <a:spLocks noGrp="1"/>
          </p:cNvSpPr>
          <p:nvPr>
            <p:ph type="ftr" sz="quarter" idx="11"/>
          </p:nvPr>
        </p:nvSpPr>
        <p:spPr/>
        <p:txBody>
          <a:bodyPr/>
          <a:lstStyle/>
          <a:p>
            <a:r>
              <a:rPr lang="de-DE" dirty="0"/>
              <a:t>Zigaretten, </a:t>
            </a:r>
            <a:r>
              <a:rPr lang="de-DE" dirty="0" err="1"/>
              <a:t>Vapes</a:t>
            </a:r>
            <a:r>
              <a:rPr lang="de-DE" dirty="0"/>
              <a:t>, Nikotin: Zahlen, Daten und Rauchstopp</a:t>
            </a:r>
          </a:p>
        </p:txBody>
      </p:sp>
      <p:sp>
        <p:nvSpPr>
          <p:cNvPr id="7" name="Foliennummernplatzhalter 6">
            <a:extLst>
              <a:ext uri="{FF2B5EF4-FFF2-40B4-BE49-F238E27FC236}">
                <a16:creationId xmlns:a16="http://schemas.microsoft.com/office/drawing/2014/main" id="{F7CBD3CD-D2E9-4827-9184-BA91D38E2EB9}"/>
              </a:ext>
            </a:extLst>
          </p:cNvPr>
          <p:cNvSpPr>
            <a:spLocks noGrp="1"/>
          </p:cNvSpPr>
          <p:nvPr>
            <p:ph type="sldNum" sz="quarter" idx="12"/>
          </p:nvPr>
        </p:nvSpPr>
        <p:spPr/>
        <p:txBody>
          <a:bodyPr/>
          <a:lstStyle/>
          <a:p>
            <a:fld id="{C20A0129-D251-411B-A2B8-8219126923B4}" type="slidenum">
              <a:rPr lang="de-DE" smtClean="0"/>
              <a:t>‹Nr.›</a:t>
            </a:fld>
            <a:endParaRPr lang="de-DE" dirty="0"/>
          </a:p>
        </p:txBody>
      </p:sp>
    </p:spTree>
    <p:extLst>
      <p:ext uri="{BB962C8B-B14F-4D97-AF65-F5344CB8AC3E}">
        <p14:creationId xmlns:p14="http://schemas.microsoft.com/office/powerpoint/2010/main" val="1972807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5EA70-E79E-41FA-8055-209CA5E4FFE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87905EE-0782-48ED-9FF8-87D2E5AD13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F75BAC0-C15A-4CF4-870A-D8B582304AA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D9DB42A-3EFC-4209-8DAB-B2AC8B57C2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6C36BAD-F2A4-4FF0-91C9-98C597846C8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0BCEDAC-C32E-4298-9385-90C1EDECF5A2}"/>
              </a:ext>
            </a:extLst>
          </p:cNvPr>
          <p:cNvSpPr>
            <a:spLocks noGrp="1"/>
          </p:cNvSpPr>
          <p:nvPr>
            <p:ph type="dt" sz="half" idx="10"/>
          </p:nvPr>
        </p:nvSpPr>
        <p:spPr/>
        <p:txBody>
          <a:bodyPr/>
          <a:lstStyle/>
          <a:p>
            <a:endParaRPr lang="de-DE" dirty="0"/>
          </a:p>
        </p:txBody>
      </p:sp>
      <p:sp>
        <p:nvSpPr>
          <p:cNvPr id="8" name="Fußzeilenplatzhalter 7">
            <a:extLst>
              <a:ext uri="{FF2B5EF4-FFF2-40B4-BE49-F238E27FC236}">
                <a16:creationId xmlns:a16="http://schemas.microsoft.com/office/drawing/2014/main" id="{EBE4260F-8C68-425F-837B-244A72DF047A}"/>
              </a:ext>
            </a:extLst>
          </p:cNvPr>
          <p:cNvSpPr>
            <a:spLocks noGrp="1"/>
          </p:cNvSpPr>
          <p:nvPr>
            <p:ph type="ftr" sz="quarter" idx="11"/>
          </p:nvPr>
        </p:nvSpPr>
        <p:spPr/>
        <p:txBody>
          <a:bodyPr/>
          <a:lstStyle/>
          <a:p>
            <a:r>
              <a:rPr lang="de-DE" dirty="0"/>
              <a:t>Zigaretten, </a:t>
            </a:r>
            <a:r>
              <a:rPr lang="de-DE" dirty="0" err="1"/>
              <a:t>Vapes</a:t>
            </a:r>
            <a:r>
              <a:rPr lang="de-DE" dirty="0"/>
              <a:t>, Nikotin: Zahlen, Daten und Rauchstopp</a:t>
            </a:r>
          </a:p>
        </p:txBody>
      </p:sp>
      <p:sp>
        <p:nvSpPr>
          <p:cNvPr id="9" name="Foliennummernplatzhalter 8">
            <a:extLst>
              <a:ext uri="{FF2B5EF4-FFF2-40B4-BE49-F238E27FC236}">
                <a16:creationId xmlns:a16="http://schemas.microsoft.com/office/drawing/2014/main" id="{CF018262-88A4-49E9-891C-71450BB7F83C}"/>
              </a:ext>
            </a:extLst>
          </p:cNvPr>
          <p:cNvSpPr>
            <a:spLocks noGrp="1"/>
          </p:cNvSpPr>
          <p:nvPr>
            <p:ph type="sldNum" sz="quarter" idx="12"/>
          </p:nvPr>
        </p:nvSpPr>
        <p:spPr/>
        <p:txBody>
          <a:bodyPr/>
          <a:lstStyle/>
          <a:p>
            <a:fld id="{C20A0129-D251-411B-A2B8-8219126923B4}" type="slidenum">
              <a:rPr lang="de-DE" smtClean="0"/>
              <a:t>‹Nr.›</a:t>
            </a:fld>
            <a:endParaRPr lang="de-DE" dirty="0"/>
          </a:p>
        </p:txBody>
      </p:sp>
    </p:spTree>
    <p:extLst>
      <p:ext uri="{BB962C8B-B14F-4D97-AF65-F5344CB8AC3E}">
        <p14:creationId xmlns:p14="http://schemas.microsoft.com/office/powerpoint/2010/main" val="131640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884E3B-2FD8-4552-AE47-1DD5DC73D58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D92E430-8EAF-453B-8AE8-AE2B7A674FCC}"/>
              </a:ext>
            </a:extLst>
          </p:cNvPr>
          <p:cNvSpPr>
            <a:spLocks noGrp="1"/>
          </p:cNvSpPr>
          <p:nvPr>
            <p:ph type="dt" sz="half" idx="10"/>
          </p:nvPr>
        </p:nvSpPr>
        <p:spPr/>
        <p:txBody>
          <a:bodyPr/>
          <a:lstStyle/>
          <a:p>
            <a:endParaRPr lang="de-DE" dirty="0"/>
          </a:p>
        </p:txBody>
      </p:sp>
      <p:sp>
        <p:nvSpPr>
          <p:cNvPr id="4" name="Fußzeilenplatzhalter 3">
            <a:extLst>
              <a:ext uri="{FF2B5EF4-FFF2-40B4-BE49-F238E27FC236}">
                <a16:creationId xmlns:a16="http://schemas.microsoft.com/office/drawing/2014/main" id="{783D20F3-06FF-43A8-A6CF-2FDEF234374F}"/>
              </a:ext>
            </a:extLst>
          </p:cNvPr>
          <p:cNvSpPr>
            <a:spLocks noGrp="1"/>
          </p:cNvSpPr>
          <p:nvPr>
            <p:ph type="ftr" sz="quarter" idx="11"/>
          </p:nvPr>
        </p:nvSpPr>
        <p:spPr/>
        <p:txBody>
          <a:bodyPr/>
          <a:lstStyle/>
          <a:p>
            <a:r>
              <a:rPr lang="de-DE" dirty="0"/>
              <a:t>Zigaretten, </a:t>
            </a:r>
            <a:r>
              <a:rPr lang="de-DE" dirty="0" err="1"/>
              <a:t>Vapes</a:t>
            </a:r>
            <a:r>
              <a:rPr lang="de-DE" dirty="0"/>
              <a:t>, Nikotin: Zahlen, Daten und Rauchstopp</a:t>
            </a:r>
          </a:p>
        </p:txBody>
      </p:sp>
      <p:sp>
        <p:nvSpPr>
          <p:cNvPr id="5" name="Foliennummernplatzhalter 4">
            <a:extLst>
              <a:ext uri="{FF2B5EF4-FFF2-40B4-BE49-F238E27FC236}">
                <a16:creationId xmlns:a16="http://schemas.microsoft.com/office/drawing/2014/main" id="{BA0B1BF5-87DA-4272-92F0-9AE6C0088614}"/>
              </a:ext>
            </a:extLst>
          </p:cNvPr>
          <p:cNvSpPr>
            <a:spLocks noGrp="1"/>
          </p:cNvSpPr>
          <p:nvPr>
            <p:ph type="sldNum" sz="quarter" idx="12"/>
          </p:nvPr>
        </p:nvSpPr>
        <p:spPr/>
        <p:txBody>
          <a:bodyPr/>
          <a:lstStyle/>
          <a:p>
            <a:fld id="{C20A0129-D251-411B-A2B8-8219126923B4}" type="slidenum">
              <a:rPr lang="de-DE" smtClean="0"/>
              <a:t>‹Nr.›</a:t>
            </a:fld>
            <a:endParaRPr lang="de-DE" dirty="0"/>
          </a:p>
        </p:txBody>
      </p:sp>
    </p:spTree>
    <p:extLst>
      <p:ext uri="{BB962C8B-B14F-4D97-AF65-F5344CB8AC3E}">
        <p14:creationId xmlns:p14="http://schemas.microsoft.com/office/powerpoint/2010/main" val="196967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8F29801-7740-40B7-85F5-105878A3FDEC}"/>
              </a:ext>
            </a:extLst>
          </p:cNvPr>
          <p:cNvSpPr>
            <a:spLocks noGrp="1"/>
          </p:cNvSpPr>
          <p:nvPr>
            <p:ph type="dt" sz="half" idx="10"/>
          </p:nvPr>
        </p:nvSpPr>
        <p:spPr/>
        <p:txBody>
          <a:bodyPr/>
          <a:lstStyle/>
          <a:p>
            <a:endParaRPr lang="de-DE" dirty="0"/>
          </a:p>
        </p:txBody>
      </p:sp>
      <p:sp>
        <p:nvSpPr>
          <p:cNvPr id="3" name="Fußzeilenplatzhalter 2">
            <a:extLst>
              <a:ext uri="{FF2B5EF4-FFF2-40B4-BE49-F238E27FC236}">
                <a16:creationId xmlns:a16="http://schemas.microsoft.com/office/drawing/2014/main" id="{DC1D030B-7097-4DB7-9291-46E96D53DB0A}"/>
              </a:ext>
            </a:extLst>
          </p:cNvPr>
          <p:cNvSpPr>
            <a:spLocks noGrp="1"/>
          </p:cNvSpPr>
          <p:nvPr>
            <p:ph type="ftr" sz="quarter" idx="11"/>
          </p:nvPr>
        </p:nvSpPr>
        <p:spPr/>
        <p:txBody>
          <a:bodyPr/>
          <a:lstStyle/>
          <a:p>
            <a:r>
              <a:rPr lang="de-DE" dirty="0"/>
              <a:t>Zigaretten, </a:t>
            </a:r>
            <a:r>
              <a:rPr lang="de-DE" dirty="0" err="1"/>
              <a:t>Vapes</a:t>
            </a:r>
            <a:r>
              <a:rPr lang="de-DE" dirty="0"/>
              <a:t>, Nikotin: Zahlen, Daten und Rauchstopp</a:t>
            </a:r>
          </a:p>
        </p:txBody>
      </p:sp>
      <p:sp>
        <p:nvSpPr>
          <p:cNvPr id="4" name="Foliennummernplatzhalter 3">
            <a:extLst>
              <a:ext uri="{FF2B5EF4-FFF2-40B4-BE49-F238E27FC236}">
                <a16:creationId xmlns:a16="http://schemas.microsoft.com/office/drawing/2014/main" id="{46924B9A-9C17-456A-81FC-70D08FDF218C}"/>
              </a:ext>
            </a:extLst>
          </p:cNvPr>
          <p:cNvSpPr>
            <a:spLocks noGrp="1"/>
          </p:cNvSpPr>
          <p:nvPr>
            <p:ph type="sldNum" sz="quarter" idx="12"/>
          </p:nvPr>
        </p:nvSpPr>
        <p:spPr/>
        <p:txBody>
          <a:bodyPr/>
          <a:lstStyle/>
          <a:p>
            <a:fld id="{C20A0129-D251-411B-A2B8-8219126923B4}" type="slidenum">
              <a:rPr lang="de-DE" smtClean="0"/>
              <a:t>‹Nr.›</a:t>
            </a:fld>
            <a:endParaRPr lang="de-DE" dirty="0"/>
          </a:p>
        </p:txBody>
      </p:sp>
    </p:spTree>
    <p:extLst>
      <p:ext uri="{BB962C8B-B14F-4D97-AF65-F5344CB8AC3E}">
        <p14:creationId xmlns:p14="http://schemas.microsoft.com/office/powerpoint/2010/main" val="168885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FC8B8B-A65E-4DE4-80A2-DED7CB0417F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318D76E-8737-4567-8CBD-80B49B311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871D258-856E-4CEF-BDE1-DBA47C007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BA18F94-B3A3-4707-806F-56B322BA01E8}"/>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0EE1BBAA-F727-43F8-A2BC-91B4E4271F6E}"/>
              </a:ext>
            </a:extLst>
          </p:cNvPr>
          <p:cNvSpPr>
            <a:spLocks noGrp="1"/>
          </p:cNvSpPr>
          <p:nvPr>
            <p:ph type="ftr" sz="quarter" idx="11"/>
          </p:nvPr>
        </p:nvSpPr>
        <p:spPr/>
        <p:txBody>
          <a:bodyPr/>
          <a:lstStyle/>
          <a:p>
            <a:r>
              <a:rPr lang="de-DE"/>
              <a:t>Zigaretten, Vapes, Nikotin: Zahlen, Daten, Rauchstopp</a:t>
            </a:r>
            <a:endParaRPr lang="de-DE" dirty="0"/>
          </a:p>
        </p:txBody>
      </p:sp>
      <p:sp>
        <p:nvSpPr>
          <p:cNvPr id="7" name="Foliennummernplatzhalter 6">
            <a:extLst>
              <a:ext uri="{FF2B5EF4-FFF2-40B4-BE49-F238E27FC236}">
                <a16:creationId xmlns:a16="http://schemas.microsoft.com/office/drawing/2014/main" id="{C150892F-33B1-4FAF-8EFC-64ACEA7031CC}"/>
              </a:ext>
            </a:extLst>
          </p:cNvPr>
          <p:cNvSpPr>
            <a:spLocks noGrp="1"/>
          </p:cNvSpPr>
          <p:nvPr>
            <p:ph type="sldNum" sz="quarter" idx="12"/>
          </p:nvPr>
        </p:nvSpPr>
        <p:spPr/>
        <p:txBody>
          <a:bodyPr/>
          <a:lstStyle/>
          <a:p>
            <a:fld id="{C20A0129-D251-411B-A2B8-8219126923B4}" type="slidenum">
              <a:rPr lang="de-DE" smtClean="0"/>
              <a:t>‹Nr.›</a:t>
            </a:fld>
            <a:endParaRPr lang="de-DE" dirty="0"/>
          </a:p>
        </p:txBody>
      </p:sp>
    </p:spTree>
    <p:extLst>
      <p:ext uri="{BB962C8B-B14F-4D97-AF65-F5344CB8AC3E}">
        <p14:creationId xmlns:p14="http://schemas.microsoft.com/office/powerpoint/2010/main" val="352097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97C50-6DFE-409C-BAE4-412736CB0C4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7BAA5AE-DF68-42CD-9525-B756E26AFB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E62E9DE1-08AE-409D-8836-FAED3FCCA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0008192-735A-4B79-9E27-CA5B22B6EE75}"/>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DE6DFCFB-E2E7-44CB-B405-B57A2198E6EE}"/>
              </a:ext>
            </a:extLst>
          </p:cNvPr>
          <p:cNvSpPr>
            <a:spLocks noGrp="1"/>
          </p:cNvSpPr>
          <p:nvPr>
            <p:ph type="ftr" sz="quarter" idx="11"/>
          </p:nvPr>
        </p:nvSpPr>
        <p:spPr/>
        <p:txBody>
          <a:bodyPr/>
          <a:lstStyle/>
          <a:p>
            <a:r>
              <a:rPr lang="de-DE"/>
              <a:t>Zigaretten, Vapes, Nikotin: Zahlen, Daten, Rauchstopp</a:t>
            </a:r>
            <a:endParaRPr lang="de-DE" dirty="0"/>
          </a:p>
        </p:txBody>
      </p:sp>
      <p:sp>
        <p:nvSpPr>
          <p:cNvPr id="7" name="Foliennummernplatzhalter 6">
            <a:extLst>
              <a:ext uri="{FF2B5EF4-FFF2-40B4-BE49-F238E27FC236}">
                <a16:creationId xmlns:a16="http://schemas.microsoft.com/office/drawing/2014/main" id="{A0228F65-1EE5-436C-A8D9-1C32BEC5556F}"/>
              </a:ext>
            </a:extLst>
          </p:cNvPr>
          <p:cNvSpPr>
            <a:spLocks noGrp="1"/>
          </p:cNvSpPr>
          <p:nvPr>
            <p:ph type="sldNum" sz="quarter" idx="12"/>
          </p:nvPr>
        </p:nvSpPr>
        <p:spPr/>
        <p:txBody>
          <a:bodyPr/>
          <a:lstStyle/>
          <a:p>
            <a:fld id="{C20A0129-D251-411B-A2B8-8219126923B4}" type="slidenum">
              <a:rPr lang="de-DE" smtClean="0"/>
              <a:t>‹Nr.›</a:t>
            </a:fld>
            <a:endParaRPr lang="de-DE" dirty="0"/>
          </a:p>
        </p:txBody>
      </p:sp>
    </p:spTree>
    <p:extLst>
      <p:ext uri="{BB962C8B-B14F-4D97-AF65-F5344CB8AC3E}">
        <p14:creationId xmlns:p14="http://schemas.microsoft.com/office/powerpoint/2010/main" val="188439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2058CD4-DB21-40FE-9DB3-19404DF6A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61B68B7-28C4-4FD6-A320-2B2E5561D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4212FA5-1705-4482-A058-0C8B0CC1B4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p>
        </p:txBody>
      </p:sp>
      <p:sp>
        <p:nvSpPr>
          <p:cNvPr id="5" name="Fußzeilenplatzhalter 4">
            <a:extLst>
              <a:ext uri="{FF2B5EF4-FFF2-40B4-BE49-F238E27FC236}">
                <a16:creationId xmlns:a16="http://schemas.microsoft.com/office/drawing/2014/main" id="{77F78E4F-8D8B-4697-BC16-A4F24FFF1E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Zigaretten, </a:t>
            </a:r>
            <a:r>
              <a:rPr lang="de-DE" dirty="0" err="1"/>
              <a:t>Vapes</a:t>
            </a:r>
            <a:r>
              <a:rPr lang="de-DE" dirty="0"/>
              <a:t>, Nikotin: Zahlen, Daten und Rauchstopp</a:t>
            </a:r>
          </a:p>
        </p:txBody>
      </p:sp>
      <p:sp>
        <p:nvSpPr>
          <p:cNvPr id="6" name="Foliennummernplatzhalter 5">
            <a:extLst>
              <a:ext uri="{FF2B5EF4-FFF2-40B4-BE49-F238E27FC236}">
                <a16:creationId xmlns:a16="http://schemas.microsoft.com/office/drawing/2014/main" id="{2F8FFF93-8248-4A45-BBDA-46682D48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A0129-D251-411B-A2B8-8219126923B4}" type="slidenum">
              <a:rPr lang="de-DE" smtClean="0"/>
              <a:t>‹Nr.›</a:t>
            </a:fld>
            <a:endParaRPr lang="de-DE" dirty="0"/>
          </a:p>
        </p:txBody>
      </p:sp>
    </p:spTree>
    <p:extLst>
      <p:ext uri="{BB962C8B-B14F-4D97-AF65-F5344CB8AC3E}">
        <p14:creationId xmlns:p14="http://schemas.microsoft.com/office/powerpoint/2010/main" val="65548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ns-netz-gehen.de/" TargetMode="External"/><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hyperlink" Target="http://www.kinderstarkmachen.de/tou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service@kinderstarkmachen.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www.rauchfrei-im-mai.de/" TargetMode="Externa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instagram.com/rauchfreiimma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kenn-dein-limit.de/ak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hyperlink" Target="http://www.klar-bleiben.de/anmelden" TargetMode="External"/><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alkoholfrei-sport-geniessen.de/" TargetMode="External"/><Relationship Id="rId11" Type="http://schemas.openxmlformats.org/officeDocument/2006/relationships/image" Target="../media/image18.jpeg"/><Relationship Id="rId5" Type="http://schemas.openxmlformats.org/officeDocument/2006/relationships/hyperlink" Target="https://shop.bioeg.de/themen/suchtvorbeugung/alkoholpraevention/" TargetMode="External"/><Relationship Id="rId10" Type="http://schemas.openxmlformats.org/officeDocument/2006/relationships/image" Target="../media/image17.svg"/><Relationship Id="rId4" Type="http://schemas.openxmlformats.org/officeDocument/2006/relationships/hyperlink" Target="http://www.kenn-dein-limit.de/alkoholberatung/downloads-und-broschueren/jugendarbeit" TargetMode="Externa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escape-cannabis.de/" TargetMode="External"/><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isd-hamburg.de/project/cannabiskonsum-risiken-und-mythen-carm/" TargetMode="External"/><Relationship Id="rId4" Type="http://schemas.openxmlformats.org/officeDocument/2006/relationships/hyperlink" Target="https://rebound.schu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DB50B67-8154-4250-9ADB-C7D94DD0D6EC}"/>
              </a:ext>
            </a:extLst>
          </p:cNvPr>
          <p:cNvSpPr txBox="1">
            <a:spLocks/>
          </p:cNvSpPr>
          <p:nvPr/>
        </p:nvSpPr>
        <p:spPr bwMode="gray">
          <a:xfrm>
            <a:off x="371476" y="1377912"/>
            <a:ext cx="9712324" cy="612000"/>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buNone/>
              <a:defRPr sz="4400" b="1" kern="1200">
                <a:solidFill>
                  <a:schemeClr val="tx1"/>
                </a:solidFill>
                <a:latin typeface="+mj-lt"/>
                <a:ea typeface="+mj-ea"/>
                <a:cs typeface="+mj-cs"/>
              </a:defRPr>
            </a:lvl1pPr>
          </a:lstStyle>
          <a:p>
            <a:pPr lvl="0">
              <a:defRPr/>
            </a:pPr>
            <a:r>
              <a:rPr lang="de-DE" dirty="0"/>
              <a:t>Aktuelles aus dem BIÖG</a:t>
            </a:r>
            <a:endParaRPr kumimoji="0" lang="de-DE" sz="4400" b="1" i="0" u="none" strike="noStrike" kern="1200" cap="none" spc="0" normalizeH="0" baseline="0" noProof="0" dirty="0">
              <a:ln>
                <a:noFill/>
              </a:ln>
              <a:solidFill>
                <a:sysClr val="windowText" lastClr="000000"/>
              </a:solidFill>
              <a:effectLst/>
              <a:uLnTx/>
              <a:uFillTx/>
              <a:latin typeface="Arial" panose="020B0604020202020204"/>
              <a:ea typeface="+mj-ea"/>
              <a:cs typeface="+mj-cs"/>
            </a:endParaRPr>
          </a:p>
        </p:txBody>
      </p:sp>
      <p:sp>
        <p:nvSpPr>
          <p:cNvPr id="5" name="Untertitel 2">
            <a:extLst>
              <a:ext uri="{FF2B5EF4-FFF2-40B4-BE49-F238E27FC236}">
                <a16:creationId xmlns:a16="http://schemas.microsoft.com/office/drawing/2014/main" id="{530956AF-9EB6-40E9-9079-46C3E8C5FFD2}"/>
              </a:ext>
            </a:extLst>
          </p:cNvPr>
          <p:cNvSpPr txBox="1">
            <a:spLocks/>
          </p:cNvSpPr>
          <p:nvPr/>
        </p:nvSpPr>
        <p:spPr bwMode="gray">
          <a:xfrm>
            <a:off x="371475" y="1989438"/>
            <a:ext cx="9712325" cy="648000"/>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buFont typeface="Arial" panose="020B0604020202020204" pitchFamily="34" charset="0"/>
              <a:buNone/>
              <a:defRPr sz="4400" kern="1200">
                <a:solidFill>
                  <a:schemeClr val="tx1"/>
                </a:solidFill>
                <a:latin typeface="+mj-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DE" sz="3600" dirty="0"/>
          </a:p>
          <a:p>
            <a:r>
              <a:rPr lang="de-DE" sz="3600" dirty="0"/>
              <a:t>BIÖG-Länder-Kooperationskreis Suchtprävention</a:t>
            </a:r>
            <a:br>
              <a:rPr lang="de-DE" sz="3600" dirty="0"/>
            </a:br>
            <a:r>
              <a:rPr lang="de-DE" sz="3600" dirty="0"/>
              <a:t>16./17. April 2026 in Köln</a:t>
            </a:r>
          </a:p>
        </p:txBody>
      </p:sp>
      <p:sp>
        <p:nvSpPr>
          <p:cNvPr id="2" name="Textfeld 1">
            <a:extLst>
              <a:ext uri="{FF2B5EF4-FFF2-40B4-BE49-F238E27FC236}">
                <a16:creationId xmlns:a16="http://schemas.microsoft.com/office/drawing/2014/main" id="{2A41BA1A-0019-4689-A979-568CDE85380A}"/>
              </a:ext>
            </a:extLst>
          </p:cNvPr>
          <p:cNvSpPr txBox="1"/>
          <p:nvPr/>
        </p:nvSpPr>
        <p:spPr>
          <a:xfrm>
            <a:off x="343706" y="3760970"/>
            <a:ext cx="11366096" cy="2554545"/>
          </a:xfrm>
          <a:prstGeom prst="rect">
            <a:avLst/>
          </a:prstGeom>
          <a:noFill/>
        </p:spPr>
        <p:txBody>
          <a:bodyPr wrap="square" rtlCol="0">
            <a:spAutoFit/>
          </a:bodyPr>
          <a:lstStyle/>
          <a:p>
            <a:r>
              <a:rPr lang="de-DE" sz="2000" dirty="0">
                <a:latin typeface="Calibri" panose="020F0502020204030204" pitchFamily="34" charset="0"/>
                <a:ea typeface="Calibri" panose="020F0502020204030204" pitchFamily="34" charset="0"/>
                <a:cs typeface="Calibri" panose="020F0502020204030204" pitchFamily="34" charset="0"/>
              </a:rPr>
              <a:t>Frühe Suchtprävention</a:t>
            </a:r>
          </a:p>
          <a:p>
            <a:r>
              <a:rPr lang="de-DE" sz="2000" dirty="0">
                <a:latin typeface="Calibri" panose="020F0502020204030204" pitchFamily="34" charset="0"/>
                <a:ea typeface="Calibri" panose="020F0502020204030204" pitchFamily="34" charset="0"/>
                <a:cs typeface="Calibri" panose="020F0502020204030204" pitchFamily="34" charset="0"/>
              </a:rPr>
              <a:t>Kommunale Suchtprävention</a:t>
            </a:r>
          </a:p>
          <a:p>
            <a:r>
              <a:rPr lang="de-DE" sz="2000" dirty="0">
                <a:latin typeface="Calibri" panose="020F0502020204030204" pitchFamily="34" charset="0"/>
                <a:ea typeface="Calibri" panose="020F0502020204030204" pitchFamily="34" charset="0"/>
                <a:cs typeface="Calibri" panose="020F0502020204030204" pitchFamily="34" charset="0"/>
              </a:rPr>
              <a:t>Tabak-/Nikotinprävention</a:t>
            </a:r>
          </a:p>
          <a:p>
            <a:r>
              <a:rPr lang="de-DE" sz="2000" dirty="0">
                <a:latin typeface="Calibri" panose="020F0502020204030204" pitchFamily="34" charset="0"/>
                <a:ea typeface="Calibri" panose="020F0502020204030204" pitchFamily="34" charset="0"/>
                <a:cs typeface="Calibri" panose="020F0502020204030204" pitchFamily="34" charset="0"/>
              </a:rPr>
              <a:t>Alkoholprävention</a:t>
            </a:r>
          </a:p>
          <a:p>
            <a:r>
              <a:rPr lang="de-DE" sz="2000" dirty="0">
                <a:latin typeface="Calibri" panose="020F0502020204030204" pitchFamily="34" charset="0"/>
                <a:ea typeface="Calibri" panose="020F0502020204030204" pitchFamily="34" charset="0"/>
                <a:cs typeface="Calibri" panose="020F0502020204030204" pitchFamily="34" charset="0"/>
              </a:rPr>
              <a:t>Cannabisprävention</a:t>
            </a:r>
          </a:p>
          <a:p>
            <a:r>
              <a:rPr lang="de-DE" sz="2000" dirty="0">
                <a:latin typeface="Calibri" panose="020F0502020204030204" pitchFamily="34" charset="0"/>
                <a:ea typeface="Calibri" panose="020F0502020204030204" pitchFamily="34" charset="0"/>
                <a:cs typeface="Calibri" panose="020F0502020204030204" pitchFamily="34" charset="0"/>
              </a:rPr>
              <a:t>Verhaltenssuchtprävention</a:t>
            </a:r>
          </a:p>
          <a:p>
            <a:r>
              <a:rPr lang="de-DE" sz="2000" dirty="0">
                <a:latin typeface="Calibri" panose="020F0502020204030204" pitchFamily="34" charset="0"/>
                <a:ea typeface="Calibri" panose="020F0502020204030204" pitchFamily="34" charset="0"/>
                <a:cs typeface="Calibri" panose="020F0502020204030204" pitchFamily="34" charset="0"/>
              </a:rPr>
              <a:t>Dot.sys</a:t>
            </a:r>
          </a:p>
          <a:p>
            <a:r>
              <a:rPr lang="de-DE" sz="2000" dirty="0">
                <a:latin typeface="Calibri" panose="020F0502020204030204" pitchFamily="34" charset="0"/>
                <a:ea typeface="Calibri" panose="020F0502020204030204" pitchFamily="34" charset="0"/>
                <a:cs typeface="Calibri" panose="020F0502020204030204" pitchFamily="34" charset="0"/>
              </a:rPr>
              <a:t>DBDD</a:t>
            </a:r>
          </a:p>
        </p:txBody>
      </p:sp>
    </p:spTree>
    <p:extLst>
      <p:ext uri="{BB962C8B-B14F-4D97-AF65-F5344CB8AC3E}">
        <p14:creationId xmlns:p14="http://schemas.microsoft.com/office/powerpoint/2010/main" val="2411286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93773621-DBAD-479A-8E06-B64AC002B88F}"/>
              </a:ext>
            </a:extLst>
          </p:cNvPr>
          <p:cNvSpPr txBox="1">
            <a:spLocks/>
          </p:cNvSpPr>
          <p:nvPr/>
        </p:nvSpPr>
        <p:spPr bwMode="gray">
          <a:xfrm>
            <a:off x="371475" y="298447"/>
            <a:ext cx="11449050" cy="468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lvl="0">
              <a:defRPr/>
            </a:pPr>
            <a:r>
              <a:rPr lang="de-DE" dirty="0">
                <a:latin typeface="+mn-lt"/>
                <a:ea typeface="Calibri" panose="020F0502020204030204" pitchFamily="34" charset="0"/>
                <a:cs typeface="Calibri" panose="020F0502020204030204" pitchFamily="34" charset="0"/>
              </a:rPr>
              <a:t>„Ins Netz gehen“ </a:t>
            </a:r>
            <a:r>
              <a:rPr lang="de-DE" dirty="0">
                <a:latin typeface="+mn-lt"/>
              </a:rPr>
              <a:t>und „Net-Piloten Projekt“</a:t>
            </a:r>
            <a:endParaRPr kumimoji="0" lang="de-DE" sz="2800" i="0" u="none" strike="noStrike" kern="1200" cap="none" spc="0" normalizeH="0" baseline="0" noProof="0" dirty="0">
              <a:ln>
                <a:noFill/>
              </a:ln>
              <a:solidFill>
                <a:sysClr val="windowText" lastClr="000000"/>
              </a:solidFill>
              <a:effectLst/>
              <a:uLnTx/>
              <a:uFillTx/>
              <a:latin typeface="+mn-lt"/>
              <a:ea typeface="+mj-ea"/>
              <a:cs typeface="+mj-cs"/>
            </a:endParaRPr>
          </a:p>
        </p:txBody>
      </p:sp>
      <p:sp>
        <p:nvSpPr>
          <p:cNvPr id="5" name="Textplatzhalter 3">
            <a:extLst>
              <a:ext uri="{FF2B5EF4-FFF2-40B4-BE49-F238E27FC236}">
                <a16:creationId xmlns:a16="http://schemas.microsoft.com/office/drawing/2014/main" id="{DB6D0651-D41A-4D8F-977F-4538ED31BF99}"/>
              </a:ext>
            </a:extLst>
          </p:cNvPr>
          <p:cNvSpPr txBox="1">
            <a:spLocks/>
          </p:cNvSpPr>
          <p:nvPr/>
        </p:nvSpPr>
        <p:spPr bwMode="gray">
          <a:xfrm>
            <a:off x="371475" y="727866"/>
            <a:ext cx="11449050"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541338" indent="-274638"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080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0747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3414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Calibri" panose="020F0502020204030204" pitchFamily="34" charset="0"/>
                <a:ea typeface="Calibri" panose="020F0502020204030204" pitchFamily="34" charset="0"/>
                <a:cs typeface="Calibri" panose="020F0502020204030204" pitchFamily="34" charset="0"/>
              </a:rPr>
              <a:t>Aktuelles und Planung</a:t>
            </a:r>
            <a:endParaRPr lang="de-DE" dirty="0"/>
          </a:p>
        </p:txBody>
      </p:sp>
      <p:sp>
        <p:nvSpPr>
          <p:cNvPr id="26" name="Inhaltsplatzhalter 2">
            <a:extLst>
              <a:ext uri="{FF2B5EF4-FFF2-40B4-BE49-F238E27FC236}">
                <a16:creationId xmlns:a16="http://schemas.microsoft.com/office/drawing/2014/main" id="{A24EEC43-4080-43C5-88A1-565369612CE0}"/>
              </a:ext>
            </a:extLst>
          </p:cNvPr>
          <p:cNvSpPr txBox="1">
            <a:spLocks/>
          </p:cNvSpPr>
          <p:nvPr/>
        </p:nvSpPr>
        <p:spPr>
          <a:xfrm>
            <a:off x="212869" y="1787209"/>
            <a:ext cx="6261083" cy="47723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hlinkClick r:id="rId3"/>
              </a:rPr>
              <a:t>www.ins-netz-gehen.de</a:t>
            </a:r>
            <a:r>
              <a:rPr lang="de-DE" sz="2000" dirty="0"/>
              <a:t>: Informations- und Beratungsangebot zum Thema Mediennutzung für Jugendliche, Eltern und Lehr- und Fachkräfte</a:t>
            </a:r>
          </a:p>
          <a:p>
            <a:r>
              <a:rPr lang="de-DE" sz="2000" dirty="0" err="1"/>
              <a:t>Social</a:t>
            </a:r>
            <a:r>
              <a:rPr lang="de-DE" sz="2000" dirty="0"/>
              <a:t> Media-Auftritt auf Instagram, Facebook und  </a:t>
            </a:r>
            <a:r>
              <a:rPr lang="de-DE" sz="2000" dirty="0" err="1"/>
              <a:t>TikTok</a:t>
            </a:r>
            <a:endParaRPr lang="de-DE" sz="2000" dirty="0"/>
          </a:p>
          <a:p>
            <a:r>
              <a:rPr lang="de-DE" sz="2000" dirty="0"/>
              <a:t>Net-Piloten: Zuwendung an LSSH zur Überarbeitung </a:t>
            </a:r>
            <a:br>
              <a:rPr lang="de-DE" sz="2000" dirty="0"/>
            </a:br>
            <a:r>
              <a:rPr lang="de-DE" sz="2000" dirty="0"/>
              <a:t>des Schulungsordners und Durchführung von Schulungen mit Laufzeit Okt. 2025 bis Sept. 2027  </a:t>
            </a:r>
            <a:br>
              <a:rPr lang="de-DE" sz="2000" dirty="0"/>
            </a:br>
            <a:r>
              <a:rPr lang="de-DE" sz="2000" dirty="0">
                <a:sym typeface="Wingdings" panose="05000000000000000000" pitchFamily="2" charset="2"/>
              </a:rPr>
              <a:t> </a:t>
            </a:r>
            <a:r>
              <a:rPr lang="de-DE" sz="2000" dirty="0"/>
              <a:t>Kick-Off Veranstaltung im Februar 2027 geplant </a:t>
            </a:r>
            <a:endParaRPr lang="de-DE" sz="2000" b="1" dirty="0"/>
          </a:p>
        </p:txBody>
      </p:sp>
      <p:pic>
        <p:nvPicPr>
          <p:cNvPr id="6" name="Grafik 5">
            <a:extLst>
              <a:ext uri="{FF2B5EF4-FFF2-40B4-BE49-F238E27FC236}">
                <a16:creationId xmlns:a16="http://schemas.microsoft.com/office/drawing/2014/main" id="{B3F045A8-4ED2-4FE5-B009-2DBE5C2700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231" y="60161"/>
            <a:ext cx="1914525" cy="1114425"/>
          </a:xfrm>
          <a:prstGeom prst="rect">
            <a:avLst/>
          </a:prstGeom>
        </p:spPr>
      </p:pic>
      <p:pic>
        <p:nvPicPr>
          <p:cNvPr id="7" name="Grafik 6">
            <a:extLst>
              <a:ext uri="{FF2B5EF4-FFF2-40B4-BE49-F238E27FC236}">
                <a16:creationId xmlns:a16="http://schemas.microsoft.com/office/drawing/2014/main" id="{B20F7D73-5069-41F4-AAFD-0464F0F55F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7231" y="4821972"/>
            <a:ext cx="1733520" cy="1097896"/>
          </a:xfrm>
          <a:prstGeom prst="rect">
            <a:avLst/>
          </a:prstGeom>
        </p:spPr>
      </p:pic>
      <p:pic>
        <p:nvPicPr>
          <p:cNvPr id="11" name="Grafik 10">
            <a:extLst>
              <a:ext uri="{FF2B5EF4-FFF2-40B4-BE49-F238E27FC236}">
                <a16:creationId xmlns:a16="http://schemas.microsoft.com/office/drawing/2014/main" id="{E3EFE7E2-6766-48FF-ABE5-80C10BC0A2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4534" y="1759429"/>
            <a:ext cx="5415991" cy="32241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188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93773621-DBAD-479A-8E06-B64AC002B88F}"/>
              </a:ext>
            </a:extLst>
          </p:cNvPr>
          <p:cNvSpPr txBox="1">
            <a:spLocks/>
          </p:cNvSpPr>
          <p:nvPr/>
        </p:nvSpPr>
        <p:spPr bwMode="gray">
          <a:xfrm>
            <a:off x="371475" y="298447"/>
            <a:ext cx="11449050" cy="468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lvl="0">
              <a:defRPr/>
            </a:pPr>
            <a:r>
              <a:rPr lang="de-DE" dirty="0">
                <a:latin typeface="Calibri" panose="020F0502020204030204" pitchFamily="34" charset="0"/>
                <a:ea typeface="Calibri" panose="020F0502020204030204" pitchFamily="34" charset="0"/>
                <a:cs typeface="Calibri" panose="020F0502020204030204" pitchFamily="34" charset="0"/>
              </a:rPr>
              <a:t>„Check dein Spiel“</a:t>
            </a:r>
            <a:br>
              <a:rPr lang="de-DE" dirty="0">
                <a:latin typeface="Calibri" panose="020F0502020204030204" pitchFamily="34" charset="0"/>
                <a:ea typeface="Calibri" panose="020F0502020204030204" pitchFamily="34" charset="0"/>
                <a:cs typeface="Calibri" panose="020F0502020204030204" pitchFamily="34" charset="0"/>
              </a:rPr>
            </a:br>
            <a:endParaRPr kumimoji="0" lang="de-DE" sz="2800" b="1" i="0" u="none" strike="noStrike" kern="1200" cap="none" spc="0" normalizeH="0" baseline="0" noProof="0" dirty="0">
              <a:ln>
                <a:noFill/>
              </a:ln>
              <a:solidFill>
                <a:sysClr val="windowText" lastClr="000000"/>
              </a:solidFill>
              <a:effectLst/>
              <a:uLnTx/>
              <a:uFillTx/>
              <a:latin typeface="Arial" panose="020B0604020202020204"/>
              <a:ea typeface="+mj-ea"/>
              <a:cs typeface="+mj-cs"/>
            </a:endParaRPr>
          </a:p>
        </p:txBody>
      </p:sp>
      <p:sp>
        <p:nvSpPr>
          <p:cNvPr id="5" name="Textplatzhalter 3">
            <a:extLst>
              <a:ext uri="{FF2B5EF4-FFF2-40B4-BE49-F238E27FC236}">
                <a16:creationId xmlns:a16="http://schemas.microsoft.com/office/drawing/2014/main" id="{DB6D0651-D41A-4D8F-977F-4538ED31BF99}"/>
              </a:ext>
            </a:extLst>
          </p:cNvPr>
          <p:cNvSpPr txBox="1">
            <a:spLocks/>
          </p:cNvSpPr>
          <p:nvPr/>
        </p:nvSpPr>
        <p:spPr bwMode="gray">
          <a:xfrm>
            <a:off x="371475" y="727866"/>
            <a:ext cx="11449050"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541338" indent="-274638"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080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0747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3414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Kooperationsvertrag 01.01.2026 bis 31.12.2028</a:t>
            </a:r>
          </a:p>
        </p:txBody>
      </p:sp>
      <p:sp>
        <p:nvSpPr>
          <p:cNvPr id="26" name="Inhaltsplatzhalter 2">
            <a:extLst>
              <a:ext uri="{FF2B5EF4-FFF2-40B4-BE49-F238E27FC236}">
                <a16:creationId xmlns:a16="http://schemas.microsoft.com/office/drawing/2014/main" id="{A24EEC43-4080-43C5-88A1-565369612CE0}"/>
              </a:ext>
            </a:extLst>
          </p:cNvPr>
          <p:cNvSpPr txBox="1">
            <a:spLocks/>
          </p:cNvSpPr>
          <p:nvPr/>
        </p:nvSpPr>
        <p:spPr>
          <a:xfrm>
            <a:off x="219521" y="1486300"/>
            <a:ext cx="7794180" cy="48065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Neuer Kooperationsvertrag BIÖG mit sieben Glücksspielverbänden zur Fortsetzung der Telefonberatung zur Glücksspielsucht abgeschlossen: Laufzeit 01.01.2026 bis 31.12.2028</a:t>
            </a:r>
          </a:p>
          <a:p>
            <a:r>
              <a:rPr lang="de-DE" sz="2000" dirty="0"/>
              <a:t>Kooperationspartner:  DLTB, AWI, DSWV, DOCV, Deutscher Lottoverband e.V., </a:t>
            </a:r>
            <a:r>
              <a:rPr lang="de-DE" sz="2000" dirty="0" err="1"/>
              <a:t>BupriS</a:t>
            </a:r>
            <a:r>
              <a:rPr lang="de-DE" sz="2000" dirty="0"/>
              <a:t> e.V., </a:t>
            </a:r>
            <a:r>
              <a:rPr lang="de-DE" sz="2000" dirty="0" err="1"/>
              <a:t>DSbV</a:t>
            </a:r>
            <a:r>
              <a:rPr lang="de-DE" sz="2000" dirty="0"/>
              <a:t> e.V. </a:t>
            </a:r>
          </a:p>
          <a:p>
            <a:r>
              <a:rPr lang="de-DE" sz="2000" dirty="0"/>
              <a:t>Gegenstand der Kooperation:</a:t>
            </a:r>
          </a:p>
          <a:p>
            <a:pPr lvl="1"/>
            <a:r>
              <a:rPr lang="de-DE" sz="2000" dirty="0"/>
              <a:t>Telefonberatung zur Glücksspielsucht</a:t>
            </a:r>
          </a:p>
          <a:p>
            <a:pPr lvl="1"/>
            <a:r>
              <a:rPr lang="de-DE" sz="2000" dirty="0"/>
              <a:t>Website </a:t>
            </a:r>
            <a:r>
              <a:rPr lang="de-DE" sz="2000" dirty="0" err="1"/>
              <a:t>CdS</a:t>
            </a:r>
            <a:r>
              <a:rPr lang="de-DE" sz="2000" dirty="0"/>
              <a:t> inkl. Selbsttest, Wissenstest</a:t>
            </a:r>
          </a:p>
          <a:p>
            <a:pPr lvl="1"/>
            <a:r>
              <a:rPr lang="de-DE" sz="2000" dirty="0"/>
              <a:t>Online-Beratungsprogramme</a:t>
            </a:r>
          </a:p>
          <a:p>
            <a:pPr lvl="1"/>
            <a:r>
              <a:rPr lang="de-DE" sz="2000" dirty="0"/>
              <a:t>Print </a:t>
            </a:r>
          </a:p>
          <a:p>
            <a:pPr marL="457200" lvl="1" indent="0">
              <a:buNone/>
            </a:pPr>
            <a:endParaRPr lang="de-DE" sz="2000" dirty="0"/>
          </a:p>
          <a:p>
            <a:r>
              <a:rPr lang="de-DE" sz="2000" dirty="0"/>
              <a:t>Zudem: Zwei Zuwendungen im Bereich Hilfsangebote für Angehörige an ISD Hamburg (Forschungsprojekt) und UKE (Digitales Selbsthilfeprogramm) </a:t>
            </a:r>
          </a:p>
          <a:p>
            <a:endParaRPr lang="de-DE" sz="2000" dirty="0"/>
          </a:p>
          <a:p>
            <a:pPr marL="457200" lvl="1" indent="0">
              <a:buNone/>
            </a:pPr>
            <a:endParaRPr lang="de-DE" sz="2000" dirty="0"/>
          </a:p>
          <a:p>
            <a:pPr marL="457200" lvl="1" indent="0">
              <a:buNone/>
            </a:pPr>
            <a:endParaRPr lang="de-DE" sz="2000" dirty="0"/>
          </a:p>
          <a:p>
            <a:pPr lvl="1"/>
            <a:endParaRPr lang="de-DE" sz="1600" dirty="0"/>
          </a:p>
          <a:p>
            <a:pPr lvl="1"/>
            <a:endParaRPr lang="de-DE" sz="2000" dirty="0"/>
          </a:p>
          <a:p>
            <a:pPr lvl="1"/>
            <a:endParaRPr lang="de-DE" sz="2000" dirty="0"/>
          </a:p>
          <a:p>
            <a:pPr lvl="1"/>
            <a:endParaRPr lang="de-DE" sz="1600" b="1" dirty="0"/>
          </a:p>
        </p:txBody>
      </p:sp>
      <p:pic>
        <p:nvPicPr>
          <p:cNvPr id="2" name="Grafik 1">
            <a:extLst>
              <a:ext uri="{FF2B5EF4-FFF2-40B4-BE49-F238E27FC236}">
                <a16:creationId xmlns:a16="http://schemas.microsoft.com/office/drawing/2014/main" id="{ABC0A17F-C0EB-41D2-AD3F-142D7C8A2247}"/>
              </a:ext>
            </a:extLst>
          </p:cNvPr>
          <p:cNvPicPr>
            <a:picLocks noChangeAspect="1"/>
          </p:cNvPicPr>
          <p:nvPr/>
        </p:nvPicPr>
        <p:blipFill>
          <a:blip r:embed="rId3"/>
          <a:stretch>
            <a:fillRect/>
          </a:stretch>
        </p:blipFill>
        <p:spPr>
          <a:xfrm>
            <a:off x="8140731" y="1486300"/>
            <a:ext cx="3831748" cy="3870477"/>
          </a:xfrm>
          <a:prstGeom prst="rect">
            <a:avLst/>
          </a:prstGeom>
        </p:spPr>
      </p:pic>
      <p:pic>
        <p:nvPicPr>
          <p:cNvPr id="10" name="Grafik 9">
            <a:extLst>
              <a:ext uri="{FF2B5EF4-FFF2-40B4-BE49-F238E27FC236}">
                <a16:creationId xmlns:a16="http://schemas.microsoft.com/office/drawing/2014/main" id="{BD1F869D-676F-46A2-A946-C734AFE4D3F2}"/>
              </a:ext>
            </a:extLst>
          </p:cNvPr>
          <p:cNvPicPr>
            <a:picLocks noChangeAspect="1"/>
          </p:cNvPicPr>
          <p:nvPr/>
        </p:nvPicPr>
        <p:blipFill>
          <a:blip r:embed="rId4"/>
          <a:stretch>
            <a:fillRect/>
          </a:stretch>
        </p:blipFill>
        <p:spPr>
          <a:xfrm>
            <a:off x="8991187" y="238362"/>
            <a:ext cx="2132623" cy="957504"/>
          </a:xfrm>
          <a:prstGeom prst="rect">
            <a:avLst/>
          </a:prstGeom>
        </p:spPr>
      </p:pic>
    </p:spTree>
    <p:extLst>
      <p:ext uri="{BB962C8B-B14F-4D97-AF65-F5344CB8AC3E}">
        <p14:creationId xmlns:p14="http://schemas.microsoft.com/office/powerpoint/2010/main" val="1328604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93773621-DBAD-479A-8E06-B64AC002B88F}"/>
              </a:ext>
            </a:extLst>
          </p:cNvPr>
          <p:cNvSpPr txBox="1">
            <a:spLocks/>
          </p:cNvSpPr>
          <p:nvPr/>
        </p:nvSpPr>
        <p:spPr bwMode="gray">
          <a:xfrm>
            <a:off x="371475" y="298447"/>
            <a:ext cx="11449050" cy="468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lvl="0">
              <a:defRPr/>
            </a:pPr>
            <a:r>
              <a:rPr lang="de-DE" dirty="0">
                <a:latin typeface="Calibri" panose="020F0502020204030204" pitchFamily="34" charset="0"/>
                <a:ea typeface="Calibri" panose="020F0502020204030204" pitchFamily="34" charset="0"/>
                <a:cs typeface="Calibri" panose="020F0502020204030204" pitchFamily="34" charset="0"/>
              </a:rPr>
              <a:t>Dot.sys, DBDD</a:t>
            </a:r>
            <a:endParaRPr kumimoji="0" lang="de-DE" sz="2800" b="1" i="0" u="none" strike="noStrike" kern="1200" cap="none" spc="0" normalizeH="0" baseline="0" noProof="0" dirty="0">
              <a:ln>
                <a:noFill/>
              </a:ln>
              <a:solidFill>
                <a:sysClr val="windowText" lastClr="000000"/>
              </a:solidFill>
              <a:effectLst/>
              <a:uLnTx/>
              <a:uFillTx/>
              <a:latin typeface="Arial" panose="020B0604020202020204"/>
              <a:ea typeface="+mj-ea"/>
              <a:cs typeface="+mj-cs"/>
            </a:endParaRPr>
          </a:p>
        </p:txBody>
      </p:sp>
      <p:sp>
        <p:nvSpPr>
          <p:cNvPr id="5" name="Textplatzhalter 3">
            <a:extLst>
              <a:ext uri="{FF2B5EF4-FFF2-40B4-BE49-F238E27FC236}">
                <a16:creationId xmlns:a16="http://schemas.microsoft.com/office/drawing/2014/main" id="{DB6D0651-D41A-4D8F-977F-4538ED31BF99}"/>
              </a:ext>
            </a:extLst>
          </p:cNvPr>
          <p:cNvSpPr txBox="1">
            <a:spLocks/>
          </p:cNvSpPr>
          <p:nvPr/>
        </p:nvSpPr>
        <p:spPr bwMode="gray">
          <a:xfrm>
            <a:off x="371475" y="727866"/>
            <a:ext cx="11449050"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541338" indent="-274638"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080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0747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3414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Calibri" panose="020F0502020204030204" pitchFamily="34" charset="0"/>
                <a:ea typeface="Calibri" panose="020F0502020204030204" pitchFamily="34" charset="0"/>
                <a:cs typeface="Calibri" panose="020F0502020204030204" pitchFamily="34" charset="0"/>
              </a:rPr>
              <a:t>Aktueller Stand</a:t>
            </a:r>
            <a:endParaRPr lang="de-DE" dirty="0"/>
          </a:p>
        </p:txBody>
      </p:sp>
      <p:sp>
        <p:nvSpPr>
          <p:cNvPr id="26" name="Inhaltsplatzhalter 2">
            <a:extLst>
              <a:ext uri="{FF2B5EF4-FFF2-40B4-BE49-F238E27FC236}">
                <a16:creationId xmlns:a16="http://schemas.microsoft.com/office/drawing/2014/main" id="{A24EEC43-4080-43C5-88A1-565369612CE0}"/>
              </a:ext>
            </a:extLst>
          </p:cNvPr>
          <p:cNvSpPr txBox="1">
            <a:spLocks/>
          </p:cNvSpPr>
          <p:nvPr/>
        </p:nvSpPr>
        <p:spPr>
          <a:xfrm>
            <a:off x="341807" y="1607060"/>
            <a:ext cx="10808855" cy="36438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b="1" dirty="0"/>
              <a:t>Dot.sys:</a:t>
            </a:r>
          </a:p>
          <a:p>
            <a:r>
              <a:rPr lang="de-DE" sz="2000" dirty="0"/>
              <a:t>Drei Online-Schulungen für (neue) Fachkräfte haben im Januar stattgefunden</a:t>
            </a:r>
          </a:p>
          <a:p>
            <a:pPr marL="0" indent="0">
              <a:buNone/>
            </a:pPr>
            <a:r>
              <a:rPr lang="de-DE" sz="2000" dirty="0">
                <a:sym typeface="Wingdings" panose="05000000000000000000" pitchFamily="2" charset="2"/>
              </a:rPr>
              <a:t>	 Wurden sehr gut angenommen, weitere Termine für Herbst 2026 in Klärung</a:t>
            </a:r>
            <a:endParaRPr lang="de-DE" sz="2000" dirty="0"/>
          </a:p>
          <a:p>
            <a:r>
              <a:rPr lang="de-DE" sz="2000" dirty="0"/>
              <a:t>Das letzte AG-Treffen hat am 24.03.2026 stattgefunden (online)</a:t>
            </a:r>
          </a:p>
          <a:p>
            <a:pPr marL="0" indent="0">
              <a:buNone/>
            </a:pPr>
            <a:r>
              <a:rPr lang="de-DE" sz="2000" dirty="0">
                <a:sym typeface="Wingdings" panose="05000000000000000000" pitchFamily="2" charset="2"/>
              </a:rPr>
              <a:t>	 </a:t>
            </a:r>
            <a:r>
              <a:rPr lang="de-DE" sz="2000" dirty="0"/>
              <a:t>Terminabstimmung für nächstes Treffen folgt noch</a:t>
            </a:r>
          </a:p>
          <a:p>
            <a:r>
              <a:rPr lang="de-DE" sz="2000" dirty="0"/>
              <a:t>Dot.sys Jahresbericht: Frist für die Datenübermittlung 2025 ist der 24.04.2026</a:t>
            </a:r>
          </a:p>
          <a:p>
            <a:endParaRPr lang="de-DE" sz="2000" dirty="0"/>
          </a:p>
          <a:p>
            <a:pPr marL="0" indent="0">
              <a:buNone/>
            </a:pPr>
            <a:r>
              <a:rPr lang="de-DE" sz="2000" b="1" dirty="0"/>
              <a:t>DBDD:</a:t>
            </a:r>
          </a:p>
          <a:p>
            <a:r>
              <a:rPr lang="de-DE" sz="2000" dirty="0"/>
              <a:t>Aktueller Kooperationsvertrag BIÖG und IFT: Laufzeit 01.01.2026 bis 31.12.2026</a:t>
            </a:r>
          </a:p>
          <a:p>
            <a:r>
              <a:rPr lang="de-DE" sz="2000" dirty="0" err="1"/>
              <a:t>Reitox</a:t>
            </a:r>
            <a:r>
              <a:rPr lang="de-DE" sz="2000" dirty="0"/>
              <a:t>-Jahresbericht 2025 wurde am 04.02.2026 veröffentlicht </a:t>
            </a:r>
          </a:p>
        </p:txBody>
      </p:sp>
      <p:pic>
        <p:nvPicPr>
          <p:cNvPr id="10" name="Grafik 3">
            <a:extLst>
              <a:ext uri="{FF2B5EF4-FFF2-40B4-BE49-F238E27FC236}">
                <a16:creationId xmlns:a16="http://schemas.microsoft.com/office/drawing/2014/main" id="{00B667F5-154B-43FF-9067-3FCE42F828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9295" y="2036479"/>
            <a:ext cx="1221367" cy="163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
            <a:extLst>
              <a:ext uri="{FF2B5EF4-FFF2-40B4-BE49-F238E27FC236}">
                <a16:creationId xmlns:a16="http://schemas.microsoft.com/office/drawing/2014/main" id="{156D4917-E0A7-4009-B698-AD82B96492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56299" t="54063" r="14565" b="3935"/>
          <a:stretch>
            <a:fillRect/>
          </a:stretch>
        </p:blipFill>
        <p:spPr bwMode="auto">
          <a:xfrm>
            <a:off x="9660948" y="4416553"/>
            <a:ext cx="1758059" cy="147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8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93773621-DBAD-479A-8E06-B64AC002B88F}"/>
              </a:ext>
            </a:extLst>
          </p:cNvPr>
          <p:cNvSpPr txBox="1">
            <a:spLocks/>
          </p:cNvSpPr>
          <p:nvPr/>
        </p:nvSpPr>
        <p:spPr bwMode="gray">
          <a:xfrm>
            <a:off x="371475" y="298447"/>
            <a:ext cx="11449050" cy="468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lvl="0">
              <a:defRPr/>
            </a:pPr>
            <a:r>
              <a:rPr lang="de-DE" dirty="0">
                <a:solidFill>
                  <a:sysClr val="windowText" lastClr="000000"/>
                </a:solidFill>
                <a:latin typeface="+mn-lt"/>
              </a:rPr>
              <a:t>„Kinder stark machen“</a:t>
            </a:r>
            <a:endParaRPr kumimoji="0" lang="de-DE" sz="2800" b="1" i="0" u="none" strike="noStrike" kern="1200" cap="none" spc="0" normalizeH="0" baseline="0" noProof="0" dirty="0">
              <a:ln>
                <a:noFill/>
              </a:ln>
              <a:solidFill>
                <a:sysClr val="windowText" lastClr="000000"/>
              </a:solidFill>
              <a:effectLst/>
              <a:uLnTx/>
              <a:uFillTx/>
              <a:latin typeface="+mn-lt"/>
              <a:ea typeface="+mj-ea"/>
              <a:cs typeface="+mj-cs"/>
            </a:endParaRPr>
          </a:p>
        </p:txBody>
      </p:sp>
      <p:sp>
        <p:nvSpPr>
          <p:cNvPr id="5" name="Textplatzhalter 3">
            <a:extLst>
              <a:ext uri="{FF2B5EF4-FFF2-40B4-BE49-F238E27FC236}">
                <a16:creationId xmlns:a16="http://schemas.microsoft.com/office/drawing/2014/main" id="{DB6D0651-D41A-4D8F-977F-4538ED31BF99}"/>
              </a:ext>
            </a:extLst>
          </p:cNvPr>
          <p:cNvSpPr txBox="1">
            <a:spLocks/>
          </p:cNvSpPr>
          <p:nvPr/>
        </p:nvSpPr>
        <p:spPr bwMode="gray">
          <a:xfrm>
            <a:off x="371475" y="727866"/>
            <a:ext cx="11449050"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541338" indent="-274638"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080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0747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3414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Mitmach-Initiative zur frühen Suchtprävention</a:t>
            </a:r>
          </a:p>
          <a:p>
            <a:endParaRPr lang="de-DE" dirty="0"/>
          </a:p>
        </p:txBody>
      </p:sp>
      <p:sp>
        <p:nvSpPr>
          <p:cNvPr id="6" name="Inhaltsplatzhalter 2">
            <a:extLst>
              <a:ext uri="{FF2B5EF4-FFF2-40B4-BE49-F238E27FC236}">
                <a16:creationId xmlns:a16="http://schemas.microsoft.com/office/drawing/2014/main" id="{56923A89-A9BC-45F0-AC5F-FF34E6078A8D}"/>
              </a:ext>
            </a:extLst>
          </p:cNvPr>
          <p:cNvSpPr txBox="1">
            <a:spLocks/>
          </p:cNvSpPr>
          <p:nvPr/>
        </p:nvSpPr>
        <p:spPr>
          <a:xfrm>
            <a:off x="350677" y="1928047"/>
            <a:ext cx="7110827" cy="39850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de-DE" sz="2000" b="1" dirty="0">
                <a:solidFill>
                  <a:prstClr val="black"/>
                </a:solidFill>
              </a:rPr>
              <a:t>Bundesweite Tour des Erlebnislandes </a:t>
            </a:r>
          </a:p>
          <a:p>
            <a:pPr lvl="0">
              <a:lnSpc>
                <a:spcPct val="100000"/>
              </a:lnSpc>
              <a:spcBef>
                <a:spcPts val="0"/>
              </a:spcBef>
            </a:pPr>
            <a:endParaRPr lang="de-DE" sz="2000" b="1" dirty="0">
              <a:solidFill>
                <a:prstClr val="black"/>
              </a:solidFill>
            </a:endParaRPr>
          </a:p>
          <a:p>
            <a:pPr lvl="0">
              <a:lnSpc>
                <a:spcPct val="100000"/>
              </a:lnSpc>
              <a:spcBef>
                <a:spcPts val="0"/>
              </a:spcBef>
            </a:pPr>
            <a:r>
              <a:rPr lang="de-DE" sz="2000" dirty="0"/>
              <a:t>18 Einsätze für 2026 aktuell in Abstimmung </a:t>
            </a:r>
            <a:endParaRPr lang="de-DE" sz="2000" dirty="0">
              <a:solidFill>
                <a:prstClr val="black"/>
              </a:solidFill>
            </a:endParaRPr>
          </a:p>
          <a:p>
            <a:pPr lvl="0">
              <a:lnSpc>
                <a:spcPct val="100000"/>
              </a:lnSpc>
              <a:spcBef>
                <a:spcPts val="0"/>
              </a:spcBef>
            </a:pPr>
            <a:r>
              <a:rPr lang="de-DE" sz="2000" dirty="0">
                <a:solidFill>
                  <a:prstClr val="black"/>
                </a:solidFill>
              </a:rPr>
              <a:t>Die</a:t>
            </a:r>
            <a:r>
              <a:rPr lang="de-DE" sz="2000" dirty="0"/>
              <a:t> für 2026 geplanten Tour-Stationen werden bis Mai 2026 festgelegt und veröffentlicht: </a:t>
            </a:r>
            <a:r>
              <a:rPr lang="de-DE" sz="2000" dirty="0">
                <a:solidFill>
                  <a:prstClr val="black"/>
                </a:solidFill>
                <a:hlinkClick r:id="rId3"/>
              </a:rPr>
              <a:t>www.kinderstarkmachen.de/tour/</a:t>
            </a:r>
            <a:r>
              <a:rPr lang="de-DE" sz="2000" dirty="0">
                <a:solidFill>
                  <a:prstClr val="black"/>
                </a:solidFill>
              </a:rPr>
              <a:t> </a:t>
            </a:r>
            <a:endParaRPr lang="de-DE" sz="2000" dirty="0"/>
          </a:p>
          <a:p>
            <a:pPr lvl="0">
              <a:lnSpc>
                <a:spcPct val="100000"/>
              </a:lnSpc>
              <a:spcBef>
                <a:spcPts val="0"/>
              </a:spcBef>
            </a:pPr>
            <a:r>
              <a:rPr lang="de-DE" sz="2000" dirty="0">
                <a:sym typeface="Wingdings" panose="05000000000000000000" pitchFamily="2" charset="2"/>
              </a:rPr>
              <a:t>     </a:t>
            </a:r>
            <a:r>
              <a:rPr lang="de-DE" sz="2000" dirty="0"/>
              <a:t>Vorschläge werden entgegen genommen:</a:t>
            </a:r>
            <a:br>
              <a:rPr lang="de-DE" sz="2000" dirty="0"/>
            </a:br>
            <a:r>
              <a:rPr lang="de-DE" sz="2000" dirty="0"/>
              <a:t>	</a:t>
            </a:r>
            <a:r>
              <a:rPr lang="de-DE" sz="2000" dirty="0">
                <a:hlinkClick r:id="rId4"/>
              </a:rPr>
              <a:t>service@kinderstarkmachen.de</a:t>
            </a:r>
            <a:r>
              <a:rPr lang="de-DE" sz="2000" dirty="0"/>
              <a:t> </a:t>
            </a:r>
            <a:endParaRPr lang="de-DE" sz="2000" b="1" dirty="0"/>
          </a:p>
        </p:txBody>
      </p:sp>
      <p:pic>
        <p:nvPicPr>
          <p:cNvPr id="10" name="Grafik 9">
            <a:extLst>
              <a:ext uri="{FF2B5EF4-FFF2-40B4-BE49-F238E27FC236}">
                <a16:creationId xmlns:a16="http://schemas.microsoft.com/office/drawing/2014/main" id="{090A53CB-5849-4C98-860C-A3E0A74A0F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7630" y="1197481"/>
            <a:ext cx="2462895" cy="2293489"/>
          </a:xfrm>
          <a:prstGeom prst="rect">
            <a:avLst/>
          </a:prstGeom>
        </p:spPr>
      </p:pic>
      <p:pic>
        <p:nvPicPr>
          <p:cNvPr id="4" name="Grafik 3">
            <a:extLst>
              <a:ext uri="{FF2B5EF4-FFF2-40B4-BE49-F238E27FC236}">
                <a16:creationId xmlns:a16="http://schemas.microsoft.com/office/drawing/2014/main" id="{8C046178-8D6A-4A59-8E32-EF7BFB0FB4B4}"/>
              </a:ext>
            </a:extLst>
          </p:cNvPr>
          <p:cNvPicPr>
            <a:picLocks noChangeAspect="1"/>
          </p:cNvPicPr>
          <p:nvPr/>
        </p:nvPicPr>
        <p:blipFill>
          <a:blip r:embed="rId6"/>
          <a:stretch>
            <a:fillRect/>
          </a:stretch>
        </p:blipFill>
        <p:spPr>
          <a:xfrm>
            <a:off x="7461504" y="3205262"/>
            <a:ext cx="3404009" cy="2455257"/>
          </a:xfrm>
          <a:prstGeom prst="rect">
            <a:avLst/>
          </a:prstGeom>
        </p:spPr>
      </p:pic>
    </p:spTree>
    <p:extLst>
      <p:ext uri="{BB962C8B-B14F-4D97-AF65-F5344CB8AC3E}">
        <p14:creationId xmlns:p14="http://schemas.microsoft.com/office/powerpoint/2010/main" val="26159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93773621-DBAD-479A-8E06-B64AC002B88F}"/>
              </a:ext>
            </a:extLst>
          </p:cNvPr>
          <p:cNvSpPr txBox="1">
            <a:spLocks/>
          </p:cNvSpPr>
          <p:nvPr/>
        </p:nvSpPr>
        <p:spPr bwMode="gray">
          <a:xfrm>
            <a:off x="371475" y="298447"/>
            <a:ext cx="11449050" cy="468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lvl="0">
              <a:defRPr/>
            </a:pPr>
            <a:r>
              <a:rPr lang="de-DE" dirty="0">
                <a:solidFill>
                  <a:sysClr val="windowText" lastClr="000000"/>
                </a:solidFill>
                <a:latin typeface="+mn-lt"/>
              </a:rPr>
              <a:t>„Kinder stark machen“</a:t>
            </a:r>
            <a:endParaRPr kumimoji="0" lang="de-DE" sz="2800" b="1" i="0" u="none" strike="noStrike" kern="1200" cap="none" spc="0" normalizeH="0" baseline="0" noProof="0" dirty="0">
              <a:ln>
                <a:noFill/>
              </a:ln>
              <a:solidFill>
                <a:sysClr val="windowText" lastClr="000000"/>
              </a:solidFill>
              <a:effectLst/>
              <a:uLnTx/>
              <a:uFillTx/>
              <a:latin typeface="+mn-lt"/>
              <a:ea typeface="+mj-ea"/>
              <a:cs typeface="+mj-cs"/>
            </a:endParaRPr>
          </a:p>
        </p:txBody>
      </p:sp>
      <p:sp>
        <p:nvSpPr>
          <p:cNvPr id="5" name="Textplatzhalter 3">
            <a:extLst>
              <a:ext uri="{FF2B5EF4-FFF2-40B4-BE49-F238E27FC236}">
                <a16:creationId xmlns:a16="http://schemas.microsoft.com/office/drawing/2014/main" id="{DB6D0651-D41A-4D8F-977F-4538ED31BF99}"/>
              </a:ext>
            </a:extLst>
          </p:cNvPr>
          <p:cNvSpPr txBox="1">
            <a:spLocks/>
          </p:cNvSpPr>
          <p:nvPr/>
        </p:nvSpPr>
        <p:spPr bwMode="gray">
          <a:xfrm>
            <a:off x="371475" y="727866"/>
            <a:ext cx="11449050"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541338" indent="-274638"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080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0747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3414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Mitmach-Initiative zur frühen Suchtprävention</a:t>
            </a:r>
          </a:p>
          <a:p>
            <a:endParaRPr lang="de-DE" dirty="0"/>
          </a:p>
        </p:txBody>
      </p:sp>
      <p:pic>
        <p:nvPicPr>
          <p:cNvPr id="7" name="Grafik 6">
            <a:extLst>
              <a:ext uri="{FF2B5EF4-FFF2-40B4-BE49-F238E27FC236}">
                <a16:creationId xmlns:a16="http://schemas.microsoft.com/office/drawing/2014/main" id="{E0B3238B-3AC7-4856-AE8F-2466CCDD3D28}"/>
              </a:ext>
            </a:extLst>
          </p:cNvPr>
          <p:cNvPicPr>
            <a:picLocks noChangeAspect="1"/>
          </p:cNvPicPr>
          <p:nvPr/>
        </p:nvPicPr>
        <p:blipFill>
          <a:blip r:embed="rId3"/>
          <a:stretch>
            <a:fillRect/>
          </a:stretch>
        </p:blipFill>
        <p:spPr>
          <a:xfrm>
            <a:off x="6913665" y="1091976"/>
            <a:ext cx="4220382" cy="5760354"/>
          </a:xfrm>
          <a:prstGeom prst="rect">
            <a:avLst/>
          </a:prstGeom>
          <a:effectLst>
            <a:outerShdw blurRad="298097" dist="88900" dir="8100000" sx="101833" sy="101833" algn="tr" rotWithShape="0">
              <a:srgbClr val="728378">
                <a:alpha val="67000"/>
              </a:srgbClr>
            </a:outerShdw>
          </a:effectLst>
        </p:spPr>
      </p:pic>
      <p:sp>
        <p:nvSpPr>
          <p:cNvPr id="2" name="Textfeld 1">
            <a:extLst>
              <a:ext uri="{FF2B5EF4-FFF2-40B4-BE49-F238E27FC236}">
                <a16:creationId xmlns:a16="http://schemas.microsoft.com/office/drawing/2014/main" id="{F9C21F08-C03D-4AC9-9DC3-AAC073AFFE05}"/>
              </a:ext>
            </a:extLst>
          </p:cNvPr>
          <p:cNvSpPr txBox="1"/>
          <p:nvPr/>
        </p:nvSpPr>
        <p:spPr>
          <a:xfrm>
            <a:off x="9807826" y="1683407"/>
            <a:ext cx="480646" cy="369332"/>
          </a:xfrm>
          <a:prstGeom prst="rect">
            <a:avLst/>
          </a:prstGeom>
          <a:noFill/>
        </p:spPr>
        <p:txBody>
          <a:bodyPr wrap="square" rtlCol="0">
            <a:spAutoFit/>
          </a:bodyPr>
          <a:lstStyle/>
          <a:p>
            <a:r>
              <a:rPr lang="de-DE" dirty="0"/>
              <a:t>16</a:t>
            </a:r>
          </a:p>
        </p:txBody>
      </p:sp>
      <p:sp>
        <p:nvSpPr>
          <p:cNvPr id="8" name="Textfeld 7">
            <a:extLst>
              <a:ext uri="{FF2B5EF4-FFF2-40B4-BE49-F238E27FC236}">
                <a16:creationId xmlns:a16="http://schemas.microsoft.com/office/drawing/2014/main" id="{125310C6-C8C6-4BD3-9785-AACFBC957831}"/>
              </a:ext>
            </a:extLst>
          </p:cNvPr>
          <p:cNvSpPr txBox="1"/>
          <p:nvPr/>
        </p:nvSpPr>
        <p:spPr>
          <a:xfrm>
            <a:off x="10439400" y="2909613"/>
            <a:ext cx="363415" cy="369332"/>
          </a:xfrm>
          <a:prstGeom prst="rect">
            <a:avLst/>
          </a:prstGeom>
          <a:noFill/>
        </p:spPr>
        <p:txBody>
          <a:bodyPr wrap="square" rtlCol="0">
            <a:spAutoFit/>
          </a:bodyPr>
          <a:lstStyle/>
          <a:p>
            <a:r>
              <a:rPr lang="de-DE" dirty="0"/>
              <a:t>7</a:t>
            </a:r>
          </a:p>
        </p:txBody>
      </p:sp>
      <p:sp>
        <p:nvSpPr>
          <p:cNvPr id="9" name="Textfeld 8">
            <a:extLst>
              <a:ext uri="{FF2B5EF4-FFF2-40B4-BE49-F238E27FC236}">
                <a16:creationId xmlns:a16="http://schemas.microsoft.com/office/drawing/2014/main" id="{59422CD3-7CC8-4B6D-B631-F3F63416A1E2}"/>
              </a:ext>
            </a:extLst>
          </p:cNvPr>
          <p:cNvSpPr txBox="1"/>
          <p:nvPr/>
        </p:nvSpPr>
        <p:spPr>
          <a:xfrm>
            <a:off x="9661288" y="3158447"/>
            <a:ext cx="293077" cy="369332"/>
          </a:xfrm>
          <a:prstGeom prst="rect">
            <a:avLst/>
          </a:prstGeom>
          <a:noFill/>
        </p:spPr>
        <p:txBody>
          <a:bodyPr wrap="square" rtlCol="0">
            <a:spAutoFit/>
          </a:bodyPr>
          <a:lstStyle/>
          <a:p>
            <a:r>
              <a:rPr lang="de-DE" dirty="0"/>
              <a:t>5</a:t>
            </a:r>
          </a:p>
        </p:txBody>
      </p:sp>
      <p:sp>
        <p:nvSpPr>
          <p:cNvPr id="11" name="Textfeld 10">
            <a:extLst>
              <a:ext uri="{FF2B5EF4-FFF2-40B4-BE49-F238E27FC236}">
                <a16:creationId xmlns:a16="http://schemas.microsoft.com/office/drawing/2014/main" id="{CB1D004F-1C85-4E14-B56D-627DB92ED1B2}"/>
              </a:ext>
            </a:extLst>
          </p:cNvPr>
          <p:cNvSpPr txBox="1"/>
          <p:nvPr/>
        </p:nvSpPr>
        <p:spPr>
          <a:xfrm>
            <a:off x="9958754" y="4044461"/>
            <a:ext cx="480646" cy="369332"/>
          </a:xfrm>
          <a:prstGeom prst="rect">
            <a:avLst/>
          </a:prstGeom>
          <a:noFill/>
        </p:spPr>
        <p:txBody>
          <a:bodyPr wrap="square" rtlCol="0">
            <a:spAutoFit/>
          </a:bodyPr>
          <a:lstStyle/>
          <a:p>
            <a:r>
              <a:rPr lang="de-DE" dirty="0"/>
              <a:t>14</a:t>
            </a:r>
          </a:p>
        </p:txBody>
      </p:sp>
      <p:sp>
        <p:nvSpPr>
          <p:cNvPr id="12" name="Textfeld 11">
            <a:extLst>
              <a:ext uri="{FF2B5EF4-FFF2-40B4-BE49-F238E27FC236}">
                <a16:creationId xmlns:a16="http://schemas.microsoft.com/office/drawing/2014/main" id="{54973194-376E-4F37-A028-7699530A8546}"/>
              </a:ext>
            </a:extLst>
          </p:cNvPr>
          <p:cNvSpPr txBox="1"/>
          <p:nvPr/>
        </p:nvSpPr>
        <p:spPr>
          <a:xfrm>
            <a:off x="8223701" y="2338699"/>
            <a:ext cx="492369" cy="369332"/>
          </a:xfrm>
          <a:prstGeom prst="rect">
            <a:avLst/>
          </a:prstGeom>
          <a:noFill/>
        </p:spPr>
        <p:txBody>
          <a:bodyPr wrap="square" rtlCol="0">
            <a:spAutoFit/>
          </a:bodyPr>
          <a:lstStyle/>
          <a:p>
            <a:r>
              <a:rPr lang="de-DE" dirty="0"/>
              <a:t>13</a:t>
            </a:r>
          </a:p>
        </p:txBody>
      </p:sp>
      <p:sp>
        <p:nvSpPr>
          <p:cNvPr id="13" name="Textfeld 12">
            <a:extLst>
              <a:ext uri="{FF2B5EF4-FFF2-40B4-BE49-F238E27FC236}">
                <a16:creationId xmlns:a16="http://schemas.microsoft.com/office/drawing/2014/main" id="{74A73790-D837-4BBB-8EA3-70A6336AB5B0}"/>
              </a:ext>
            </a:extLst>
          </p:cNvPr>
          <p:cNvSpPr txBox="1"/>
          <p:nvPr/>
        </p:nvSpPr>
        <p:spPr>
          <a:xfrm>
            <a:off x="7452963" y="2467275"/>
            <a:ext cx="480646" cy="369332"/>
          </a:xfrm>
          <a:prstGeom prst="rect">
            <a:avLst/>
          </a:prstGeom>
          <a:noFill/>
        </p:spPr>
        <p:txBody>
          <a:bodyPr wrap="square" rtlCol="0">
            <a:spAutoFit/>
          </a:bodyPr>
          <a:lstStyle/>
          <a:p>
            <a:r>
              <a:rPr lang="de-DE" dirty="0"/>
              <a:t>15</a:t>
            </a:r>
          </a:p>
        </p:txBody>
      </p:sp>
      <p:sp>
        <p:nvSpPr>
          <p:cNvPr id="14" name="Textfeld 13">
            <a:extLst>
              <a:ext uri="{FF2B5EF4-FFF2-40B4-BE49-F238E27FC236}">
                <a16:creationId xmlns:a16="http://schemas.microsoft.com/office/drawing/2014/main" id="{11FD6546-0C01-4382-B571-BAB2A61DC160}"/>
              </a:ext>
            </a:extLst>
          </p:cNvPr>
          <p:cNvSpPr txBox="1"/>
          <p:nvPr/>
        </p:nvSpPr>
        <p:spPr>
          <a:xfrm>
            <a:off x="7908539" y="2752822"/>
            <a:ext cx="480646" cy="369332"/>
          </a:xfrm>
          <a:prstGeom prst="rect">
            <a:avLst/>
          </a:prstGeom>
          <a:noFill/>
        </p:spPr>
        <p:txBody>
          <a:bodyPr wrap="square" rtlCol="0">
            <a:spAutoFit/>
          </a:bodyPr>
          <a:lstStyle/>
          <a:p>
            <a:r>
              <a:rPr lang="de-DE" dirty="0"/>
              <a:t>12</a:t>
            </a:r>
          </a:p>
        </p:txBody>
      </p:sp>
      <p:sp>
        <p:nvSpPr>
          <p:cNvPr id="15" name="Textfeld 14">
            <a:extLst>
              <a:ext uri="{FF2B5EF4-FFF2-40B4-BE49-F238E27FC236}">
                <a16:creationId xmlns:a16="http://schemas.microsoft.com/office/drawing/2014/main" id="{E97120A2-1713-40AE-9439-6AE5B1CBF7BF}"/>
              </a:ext>
            </a:extLst>
          </p:cNvPr>
          <p:cNvSpPr txBox="1"/>
          <p:nvPr/>
        </p:nvSpPr>
        <p:spPr>
          <a:xfrm>
            <a:off x="7714224" y="3140569"/>
            <a:ext cx="457199" cy="369332"/>
          </a:xfrm>
          <a:prstGeom prst="rect">
            <a:avLst/>
          </a:prstGeom>
          <a:noFill/>
        </p:spPr>
        <p:txBody>
          <a:bodyPr wrap="square" rtlCol="0">
            <a:spAutoFit/>
          </a:bodyPr>
          <a:lstStyle/>
          <a:p>
            <a:r>
              <a:rPr lang="de-DE" dirty="0"/>
              <a:t>9</a:t>
            </a:r>
          </a:p>
        </p:txBody>
      </p:sp>
      <p:sp>
        <p:nvSpPr>
          <p:cNvPr id="16" name="Textfeld 15">
            <a:extLst>
              <a:ext uri="{FF2B5EF4-FFF2-40B4-BE49-F238E27FC236}">
                <a16:creationId xmlns:a16="http://schemas.microsoft.com/office/drawing/2014/main" id="{CCF28C89-2A7F-4B81-8FDD-088575AD6B1D}"/>
              </a:ext>
            </a:extLst>
          </p:cNvPr>
          <p:cNvSpPr txBox="1"/>
          <p:nvPr/>
        </p:nvSpPr>
        <p:spPr>
          <a:xfrm>
            <a:off x="7117270" y="3127285"/>
            <a:ext cx="524625" cy="369332"/>
          </a:xfrm>
          <a:prstGeom prst="rect">
            <a:avLst/>
          </a:prstGeom>
          <a:noFill/>
        </p:spPr>
        <p:txBody>
          <a:bodyPr wrap="square" rtlCol="0">
            <a:spAutoFit/>
          </a:bodyPr>
          <a:lstStyle/>
          <a:p>
            <a:r>
              <a:rPr lang="de-DE" dirty="0"/>
              <a:t>18</a:t>
            </a:r>
          </a:p>
        </p:txBody>
      </p:sp>
      <p:sp>
        <p:nvSpPr>
          <p:cNvPr id="17" name="Textfeld 16">
            <a:extLst>
              <a:ext uri="{FF2B5EF4-FFF2-40B4-BE49-F238E27FC236}">
                <a16:creationId xmlns:a16="http://schemas.microsoft.com/office/drawing/2014/main" id="{9F3B440B-A27F-47DC-AD0F-D79C4FB9B54A}"/>
              </a:ext>
            </a:extLst>
          </p:cNvPr>
          <p:cNvSpPr txBox="1"/>
          <p:nvPr/>
        </p:nvSpPr>
        <p:spPr>
          <a:xfrm>
            <a:off x="7882589" y="3486469"/>
            <a:ext cx="615498" cy="369332"/>
          </a:xfrm>
          <a:prstGeom prst="rect">
            <a:avLst/>
          </a:prstGeom>
          <a:noFill/>
        </p:spPr>
        <p:txBody>
          <a:bodyPr wrap="square" rtlCol="0">
            <a:spAutoFit/>
          </a:bodyPr>
          <a:lstStyle/>
          <a:p>
            <a:r>
              <a:rPr lang="de-DE" dirty="0"/>
              <a:t>6</a:t>
            </a:r>
          </a:p>
        </p:txBody>
      </p:sp>
      <p:sp>
        <p:nvSpPr>
          <p:cNvPr id="18" name="Textfeld 17">
            <a:extLst>
              <a:ext uri="{FF2B5EF4-FFF2-40B4-BE49-F238E27FC236}">
                <a16:creationId xmlns:a16="http://schemas.microsoft.com/office/drawing/2014/main" id="{8C1093E7-4842-4140-8E5B-9F5A152FDD88}"/>
              </a:ext>
            </a:extLst>
          </p:cNvPr>
          <p:cNvSpPr txBox="1"/>
          <p:nvPr/>
        </p:nvSpPr>
        <p:spPr>
          <a:xfrm>
            <a:off x="9841541" y="5449362"/>
            <a:ext cx="480646" cy="369332"/>
          </a:xfrm>
          <a:prstGeom prst="rect">
            <a:avLst/>
          </a:prstGeom>
          <a:noFill/>
        </p:spPr>
        <p:txBody>
          <a:bodyPr wrap="square" rtlCol="0">
            <a:spAutoFit/>
          </a:bodyPr>
          <a:lstStyle/>
          <a:p>
            <a:r>
              <a:rPr lang="de-DE" dirty="0"/>
              <a:t>11</a:t>
            </a:r>
          </a:p>
        </p:txBody>
      </p:sp>
      <p:sp>
        <p:nvSpPr>
          <p:cNvPr id="19" name="Textfeld 18">
            <a:extLst>
              <a:ext uri="{FF2B5EF4-FFF2-40B4-BE49-F238E27FC236}">
                <a16:creationId xmlns:a16="http://schemas.microsoft.com/office/drawing/2014/main" id="{3F7476FB-C46B-453A-8ED5-581BE9D09032}"/>
              </a:ext>
            </a:extLst>
          </p:cNvPr>
          <p:cNvSpPr txBox="1"/>
          <p:nvPr/>
        </p:nvSpPr>
        <p:spPr>
          <a:xfrm>
            <a:off x="7502063" y="3484901"/>
            <a:ext cx="380965" cy="369332"/>
          </a:xfrm>
          <a:prstGeom prst="rect">
            <a:avLst/>
          </a:prstGeom>
          <a:noFill/>
        </p:spPr>
        <p:txBody>
          <a:bodyPr wrap="square" rtlCol="0">
            <a:spAutoFit/>
          </a:bodyPr>
          <a:lstStyle/>
          <a:p>
            <a:r>
              <a:rPr lang="de-DE" dirty="0"/>
              <a:t>1</a:t>
            </a:r>
          </a:p>
        </p:txBody>
      </p:sp>
      <p:sp>
        <p:nvSpPr>
          <p:cNvPr id="20" name="Textfeld 19">
            <a:extLst>
              <a:ext uri="{FF2B5EF4-FFF2-40B4-BE49-F238E27FC236}">
                <a16:creationId xmlns:a16="http://schemas.microsoft.com/office/drawing/2014/main" id="{5DCFE57C-2C8D-455F-A74D-1789CEC83200}"/>
              </a:ext>
            </a:extLst>
          </p:cNvPr>
          <p:cNvSpPr txBox="1"/>
          <p:nvPr/>
        </p:nvSpPr>
        <p:spPr>
          <a:xfrm>
            <a:off x="7433755" y="3750517"/>
            <a:ext cx="323897" cy="369332"/>
          </a:xfrm>
          <a:prstGeom prst="rect">
            <a:avLst/>
          </a:prstGeom>
          <a:noFill/>
        </p:spPr>
        <p:txBody>
          <a:bodyPr wrap="square" rtlCol="0">
            <a:spAutoFit/>
          </a:bodyPr>
          <a:lstStyle/>
          <a:p>
            <a:r>
              <a:rPr lang="de-DE" dirty="0"/>
              <a:t>4</a:t>
            </a:r>
          </a:p>
        </p:txBody>
      </p:sp>
      <p:sp>
        <p:nvSpPr>
          <p:cNvPr id="21" name="Textfeld 20">
            <a:extLst>
              <a:ext uri="{FF2B5EF4-FFF2-40B4-BE49-F238E27FC236}">
                <a16:creationId xmlns:a16="http://schemas.microsoft.com/office/drawing/2014/main" id="{AB141682-DB9A-41EF-914F-885821FCDC20}"/>
              </a:ext>
            </a:extLst>
          </p:cNvPr>
          <p:cNvSpPr txBox="1"/>
          <p:nvPr/>
        </p:nvSpPr>
        <p:spPr>
          <a:xfrm>
            <a:off x="7385537" y="4119849"/>
            <a:ext cx="615498" cy="369332"/>
          </a:xfrm>
          <a:prstGeom prst="rect">
            <a:avLst/>
          </a:prstGeom>
          <a:noFill/>
        </p:spPr>
        <p:txBody>
          <a:bodyPr wrap="square" rtlCol="0">
            <a:spAutoFit/>
          </a:bodyPr>
          <a:lstStyle/>
          <a:p>
            <a:r>
              <a:rPr lang="de-DE" dirty="0"/>
              <a:t>17</a:t>
            </a:r>
          </a:p>
        </p:txBody>
      </p:sp>
      <p:sp>
        <p:nvSpPr>
          <p:cNvPr id="22" name="Textfeld 21">
            <a:extLst>
              <a:ext uri="{FF2B5EF4-FFF2-40B4-BE49-F238E27FC236}">
                <a16:creationId xmlns:a16="http://schemas.microsoft.com/office/drawing/2014/main" id="{85A8AA8A-B84C-46BF-91FE-9FCF6854BDFF}"/>
              </a:ext>
            </a:extLst>
          </p:cNvPr>
          <p:cNvSpPr txBox="1"/>
          <p:nvPr/>
        </p:nvSpPr>
        <p:spPr>
          <a:xfrm>
            <a:off x="8464061" y="4794571"/>
            <a:ext cx="492369" cy="369332"/>
          </a:xfrm>
          <a:prstGeom prst="rect">
            <a:avLst/>
          </a:prstGeom>
          <a:noFill/>
        </p:spPr>
        <p:txBody>
          <a:bodyPr wrap="square" rtlCol="0">
            <a:spAutoFit/>
          </a:bodyPr>
          <a:lstStyle/>
          <a:p>
            <a:r>
              <a:rPr lang="de-DE" dirty="0"/>
              <a:t>8</a:t>
            </a:r>
          </a:p>
        </p:txBody>
      </p:sp>
      <p:sp>
        <p:nvSpPr>
          <p:cNvPr id="23" name="Textfeld 22">
            <a:extLst>
              <a:ext uri="{FF2B5EF4-FFF2-40B4-BE49-F238E27FC236}">
                <a16:creationId xmlns:a16="http://schemas.microsoft.com/office/drawing/2014/main" id="{EA97F0B8-8192-41A9-BB19-FE48CF779B42}"/>
              </a:ext>
            </a:extLst>
          </p:cNvPr>
          <p:cNvSpPr txBox="1"/>
          <p:nvPr/>
        </p:nvSpPr>
        <p:spPr>
          <a:xfrm>
            <a:off x="8498087" y="5372058"/>
            <a:ext cx="492369" cy="369332"/>
          </a:xfrm>
          <a:prstGeom prst="rect">
            <a:avLst/>
          </a:prstGeom>
          <a:noFill/>
        </p:spPr>
        <p:txBody>
          <a:bodyPr wrap="square" rtlCol="0">
            <a:spAutoFit/>
          </a:bodyPr>
          <a:lstStyle/>
          <a:p>
            <a:r>
              <a:rPr lang="de-DE" dirty="0"/>
              <a:t>10</a:t>
            </a:r>
          </a:p>
        </p:txBody>
      </p:sp>
      <p:sp>
        <p:nvSpPr>
          <p:cNvPr id="24" name="Textfeld 23">
            <a:extLst>
              <a:ext uri="{FF2B5EF4-FFF2-40B4-BE49-F238E27FC236}">
                <a16:creationId xmlns:a16="http://schemas.microsoft.com/office/drawing/2014/main" id="{192530EC-AC50-4DFF-AA57-60D935C5466E}"/>
              </a:ext>
            </a:extLst>
          </p:cNvPr>
          <p:cNvSpPr txBox="1"/>
          <p:nvPr/>
        </p:nvSpPr>
        <p:spPr>
          <a:xfrm>
            <a:off x="8247148" y="5627077"/>
            <a:ext cx="369314" cy="369332"/>
          </a:xfrm>
          <a:prstGeom prst="rect">
            <a:avLst/>
          </a:prstGeom>
          <a:noFill/>
        </p:spPr>
        <p:txBody>
          <a:bodyPr wrap="square" rtlCol="0">
            <a:spAutoFit/>
          </a:bodyPr>
          <a:lstStyle/>
          <a:p>
            <a:r>
              <a:rPr lang="de-DE" dirty="0"/>
              <a:t>2</a:t>
            </a:r>
          </a:p>
        </p:txBody>
      </p:sp>
      <p:sp>
        <p:nvSpPr>
          <p:cNvPr id="25" name="Textfeld 24">
            <a:extLst>
              <a:ext uri="{FF2B5EF4-FFF2-40B4-BE49-F238E27FC236}">
                <a16:creationId xmlns:a16="http://schemas.microsoft.com/office/drawing/2014/main" id="{760ABBB0-C947-4076-8383-AFCC4C51FAC2}"/>
              </a:ext>
            </a:extLst>
          </p:cNvPr>
          <p:cNvSpPr txBox="1"/>
          <p:nvPr/>
        </p:nvSpPr>
        <p:spPr>
          <a:xfrm>
            <a:off x="8499230" y="6318877"/>
            <a:ext cx="369314" cy="369332"/>
          </a:xfrm>
          <a:prstGeom prst="rect">
            <a:avLst/>
          </a:prstGeom>
          <a:noFill/>
        </p:spPr>
        <p:txBody>
          <a:bodyPr wrap="square" rtlCol="0">
            <a:spAutoFit/>
          </a:bodyPr>
          <a:lstStyle/>
          <a:p>
            <a:r>
              <a:rPr lang="de-DE" dirty="0"/>
              <a:t>3</a:t>
            </a:r>
          </a:p>
        </p:txBody>
      </p:sp>
      <p:sp>
        <p:nvSpPr>
          <p:cNvPr id="26" name="Inhaltsplatzhalter 6">
            <a:extLst>
              <a:ext uri="{FF2B5EF4-FFF2-40B4-BE49-F238E27FC236}">
                <a16:creationId xmlns:a16="http://schemas.microsoft.com/office/drawing/2014/main" id="{8BB91F5E-893B-4D82-90F2-01D0CD880F13}"/>
              </a:ext>
            </a:extLst>
          </p:cNvPr>
          <p:cNvSpPr txBox="1">
            <a:spLocks/>
          </p:cNvSpPr>
          <p:nvPr/>
        </p:nvSpPr>
        <p:spPr bwMode="gray">
          <a:xfrm>
            <a:off x="956769" y="1821262"/>
            <a:ext cx="5182623" cy="4370427"/>
          </a:xfrm>
          <a:prstGeom prst="rect">
            <a:avLst/>
          </a:prstGeom>
        </p:spPr>
        <p:txBody>
          <a:bodyPr vert="horz" wrap="square" lIns="0" tIns="0" rIns="0" bIns="0" rtlCol="0" anchor="t" anchorCtr="0">
            <a:spAutoFit/>
          </a:bodyPr>
          <a:lstStyle>
            <a:lvl1pPr marL="266700" indent="-2667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1pPr>
            <a:lvl2pPr marL="541338" indent="-274638"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808038" indent="-2667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3pPr>
            <a:lvl4pPr marL="1074738" indent="-2667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1341438" indent="-2667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06400">
              <a:buFont typeface="Arial" panose="020B0604020202020204" pitchFamily="34" charset="0"/>
              <a:buNone/>
            </a:pPr>
            <a:r>
              <a:rPr lang="de-DE" sz="1800" b="1" dirty="0">
                <a:cs typeface="Arial" panose="020B0604020202020204" pitchFamily="34" charset="0"/>
              </a:rPr>
              <a:t>Tour des KSM-Erlebnislands 2026</a:t>
            </a:r>
          </a:p>
          <a:p>
            <a:pPr marL="0" indent="0" defTabSz="806400">
              <a:buFont typeface="Arial" panose="020B0604020202020204" pitchFamily="34" charset="0"/>
              <a:buNone/>
            </a:pPr>
            <a:endParaRPr lang="de-DE" sz="1400" dirty="0">
              <a:cs typeface="Arial" panose="020B0604020202020204" pitchFamily="34" charset="0"/>
            </a:endParaRPr>
          </a:p>
          <a:p>
            <a:pPr marL="0" indent="0" defTabSz="806400">
              <a:buFont typeface="Arial" panose="020B0604020202020204" pitchFamily="34" charset="0"/>
              <a:buNone/>
            </a:pPr>
            <a:r>
              <a:rPr lang="de-DE" sz="1400" dirty="0">
                <a:cs typeface="Arial" panose="020B0604020202020204" pitchFamily="34" charset="0"/>
              </a:rPr>
              <a:t>1	01.05.	Kulturvolksfest Recklinghausen</a:t>
            </a:r>
          </a:p>
          <a:p>
            <a:pPr marL="0" indent="0" defTabSz="806400">
              <a:buFont typeface="Arial" panose="020B0604020202020204" pitchFamily="34" charset="0"/>
              <a:buNone/>
            </a:pPr>
            <a:r>
              <a:rPr lang="de-DE" sz="1400" dirty="0">
                <a:cs typeface="Arial" panose="020B0604020202020204" pitchFamily="34" charset="0"/>
              </a:rPr>
              <a:t>2	10.05.	30. Pforzheimer Kindertag</a:t>
            </a:r>
          </a:p>
          <a:p>
            <a:pPr marL="0" indent="0" defTabSz="806400">
              <a:buFont typeface="Arial" panose="020B0604020202020204" pitchFamily="34" charset="0"/>
              <a:buNone/>
            </a:pPr>
            <a:r>
              <a:rPr lang="de-DE" sz="1400" dirty="0">
                <a:cs typeface="Arial" panose="020B0604020202020204" pitchFamily="34" charset="0"/>
              </a:rPr>
              <a:t>3	16.05.	Landesturnfest Konstanz</a:t>
            </a:r>
          </a:p>
          <a:p>
            <a:pPr marL="0" indent="0" defTabSz="806400">
              <a:buFont typeface="Arial" panose="020B0604020202020204" pitchFamily="34" charset="0"/>
              <a:buNone/>
            </a:pPr>
            <a:r>
              <a:rPr lang="de-DE" sz="1400" dirty="0">
                <a:cs typeface="Arial" panose="020B0604020202020204" pitchFamily="34" charset="0"/>
              </a:rPr>
              <a:t>4	23.05.	DJK Bundessportfest Essen</a:t>
            </a:r>
          </a:p>
          <a:p>
            <a:pPr marL="0" indent="0" defTabSz="806400">
              <a:buFont typeface="Arial" panose="020B0604020202020204" pitchFamily="34" charset="0"/>
              <a:buNone/>
            </a:pPr>
            <a:r>
              <a:rPr lang="de-DE" sz="1400" dirty="0">
                <a:cs typeface="Arial" panose="020B0604020202020204" pitchFamily="34" charset="0"/>
              </a:rPr>
              <a:t>5	31.05.	Pusteblume Kinderfest Magdeburg</a:t>
            </a:r>
          </a:p>
          <a:p>
            <a:pPr marL="0" indent="0" defTabSz="806400">
              <a:buFont typeface="Arial" panose="020B0604020202020204" pitchFamily="34" charset="0"/>
              <a:buNone/>
            </a:pPr>
            <a:r>
              <a:rPr lang="de-DE" sz="1400" dirty="0">
                <a:cs typeface="Arial" panose="020B0604020202020204" pitchFamily="34" charset="0"/>
              </a:rPr>
              <a:t>6	06.06.	NRW-Landesturnfest Hamm</a:t>
            </a:r>
          </a:p>
          <a:p>
            <a:pPr marL="0" indent="0" defTabSz="806400">
              <a:buFont typeface="Arial" panose="020B0604020202020204" pitchFamily="34" charset="0"/>
              <a:buNone/>
            </a:pPr>
            <a:r>
              <a:rPr lang="de-DE" sz="1400" dirty="0">
                <a:cs typeface="Arial" panose="020B0604020202020204" pitchFamily="34" charset="0"/>
              </a:rPr>
              <a:t>7	20./21.06.	Tag der offenen Tür der Bundesregierung Berlin</a:t>
            </a:r>
          </a:p>
          <a:p>
            <a:pPr marL="0" indent="0" defTabSz="806400">
              <a:buFont typeface="Arial" panose="020B0604020202020204" pitchFamily="34" charset="0"/>
              <a:buNone/>
            </a:pPr>
            <a:r>
              <a:rPr lang="de-DE" sz="1400" dirty="0">
                <a:cs typeface="Arial" panose="020B0604020202020204" pitchFamily="34" charset="0"/>
              </a:rPr>
              <a:t>8	05.07.	Kinder-Kultur-Tag Aschaffenburg</a:t>
            </a:r>
          </a:p>
          <a:p>
            <a:pPr marL="0" indent="0" defTabSz="806400">
              <a:buFont typeface="Arial" panose="020B0604020202020204" pitchFamily="34" charset="0"/>
              <a:buNone/>
            </a:pPr>
            <a:r>
              <a:rPr lang="de-DE" sz="1400" dirty="0">
                <a:cs typeface="Arial" panose="020B0604020202020204" pitchFamily="34" charset="0"/>
              </a:rPr>
              <a:t>9	18.07.	Familientag Emsdetten</a:t>
            </a:r>
          </a:p>
          <a:p>
            <a:pPr marL="0" indent="0" defTabSz="806400">
              <a:buFont typeface="Arial" panose="020B0604020202020204" pitchFamily="34" charset="0"/>
              <a:buNone/>
            </a:pPr>
            <a:r>
              <a:rPr lang="de-DE" sz="1400" dirty="0">
                <a:cs typeface="Arial" panose="020B0604020202020204" pitchFamily="34" charset="0"/>
              </a:rPr>
              <a:t>10	25.07. 	Landeskinderturnfest Heilbronn</a:t>
            </a:r>
          </a:p>
          <a:p>
            <a:pPr marL="0" indent="0" defTabSz="806400">
              <a:buFont typeface="Arial" panose="020B0604020202020204" pitchFamily="34" charset="0"/>
              <a:buNone/>
            </a:pPr>
            <a:r>
              <a:rPr lang="de-DE" sz="1400" dirty="0">
                <a:cs typeface="Arial" panose="020B0604020202020204" pitchFamily="34" charset="0"/>
              </a:rPr>
              <a:t>11	02.08.	</a:t>
            </a:r>
            <a:r>
              <a:rPr lang="de-DE" sz="1400" dirty="0" err="1">
                <a:cs typeface="Arial" panose="020B0604020202020204" pitchFamily="34" charset="0"/>
              </a:rPr>
              <a:t>KinderBürgerFest</a:t>
            </a:r>
            <a:r>
              <a:rPr lang="de-DE" sz="1400" dirty="0">
                <a:cs typeface="Arial" panose="020B0604020202020204" pitchFamily="34" charset="0"/>
              </a:rPr>
              <a:t> Regensburg</a:t>
            </a:r>
          </a:p>
          <a:p>
            <a:pPr marL="0" indent="0" defTabSz="806400">
              <a:buFont typeface="Arial" panose="020B0604020202020204" pitchFamily="34" charset="0"/>
              <a:buNone/>
            </a:pPr>
            <a:r>
              <a:rPr lang="de-DE" sz="1400" dirty="0">
                <a:cs typeface="Arial" panose="020B0604020202020204" pitchFamily="34" charset="0"/>
              </a:rPr>
              <a:t>12	08.08.	Großes Sommerspektakel Essen (Oldenburg)</a:t>
            </a:r>
          </a:p>
          <a:p>
            <a:pPr marL="0" indent="0" defTabSz="806400">
              <a:buFont typeface="Arial" panose="020B0604020202020204" pitchFamily="34" charset="0"/>
              <a:buNone/>
            </a:pPr>
            <a:r>
              <a:rPr lang="de-DE" sz="1400" dirty="0">
                <a:cs typeface="Arial" panose="020B0604020202020204" pitchFamily="34" charset="0"/>
              </a:rPr>
              <a:t>13	16.08.	Bremer Kindertag</a:t>
            </a:r>
          </a:p>
          <a:p>
            <a:pPr marL="0" indent="0" defTabSz="806400">
              <a:buFont typeface="Arial" panose="020B0604020202020204" pitchFamily="34" charset="0"/>
              <a:buNone/>
            </a:pPr>
            <a:r>
              <a:rPr lang="de-DE" sz="1400" dirty="0">
                <a:cs typeface="Arial" panose="020B0604020202020204" pitchFamily="34" charset="0"/>
              </a:rPr>
              <a:t>14	22.08.	Sächsischer Familientag Stollberg</a:t>
            </a:r>
          </a:p>
          <a:p>
            <a:pPr marL="0" indent="0" defTabSz="806400">
              <a:buFont typeface="Arial" panose="020B0604020202020204" pitchFamily="34" charset="0"/>
              <a:buNone/>
            </a:pPr>
            <a:r>
              <a:rPr lang="de-DE" sz="1400" dirty="0">
                <a:cs typeface="Arial" panose="020B0604020202020204" pitchFamily="34" charset="0"/>
              </a:rPr>
              <a:t>15	06.09.	Familientag Bösel</a:t>
            </a:r>
          </a:p>
          <a:p>
            <a:pPr marL="0" indent="0" defTabSz="806400">
              <a:buFont typeface="Arial" panose="020B0604020202020204" pitchFamily="34" charset="0"/>
              <a:buNone/>
            </a:pPr>
            <a:r>
              <a:rPr lang="de-DE" sz="1400" dirty="0">
                <a:cs typeface="Arial" panose="020B0604020202020204" pitchFamily="34" charset="0"/>
              </a:rPr>
              <a:t>16	13.09. 	Großes </a:t>
            </a:r>
            <a:r>
              <a:rPr lang="de-DE" sz="1400" dirty="0" err="1">
                <a:cs typeface="Arial" panose="020B0604020202020204" pitchFamily="34" charset="0"/>
              </a:rPr>
              <a:t>Zoofest</a:t>
            </a:r>
            <a:r>
              <a:rPr lang="de-DE" sz="1400" dirty="0">
                <a:cs typeface="Arial" panose="020B0604020202020204" pitchFamily="34" charset="0"/>
              </a:rPr>
              <a:t> Rostock</a:t>
            </a:r>
          </a:p>
          <a:p>
            <a:pPr marL="0" indent="0" defTabSz="806400">
              <a:buFont typeface="Arial" panose="020B0604020202020204" pitchFamily="34" charset="0"/>
              <a:buNone/>
            </a:pPr>
            <a:r>
              <a:rPr lang="de-DE" sz="1400" dirty="0">
                <a:cs typeface="Arial" panose="020B0604020202020204" pitchFamily="34" charset="0"/>
              </a:rPr>
              <a:t>17	20.09.	Weltkindertag Köln</a:t>
            </a:r>
          </a:p>
          <a:p>
            <a:pPr marL="0" indent="0" defTabSz="806400">
              <a:buFont typeface="Arial" panose="020B0604020202020204" pitchFamily="34" charset="0"/>
              <a:buNone/>
            </a:pPr>
            <a:r>
              <a:rPr lang="de-DE" sz="1400" dirty="0">
                <a:cs typeface="Arial" panose="020B0604020202020204" pitchFamily="34" charset="0"/>
              </a:rPr>
              <a:t>18	27.09.	Weltkindertag Welbergen</a:t>
            </a:r>
          </a:p>
        </p:txBody>
      </p:sp>
    </p:spTree>
    <p:extLst>
      <p:ext uri="{BB962C8B-B14F-4D97-AF65-F5344CB8AC3E}">
        <p14:creationId xmlns:p14="http://schemas.microsoft.com/office/powerpoint/2010/main" val="129528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F765CEA-4C6F-4A80-81AD-C12F9F64575F}"/>
              </a:ext>
            </a:extLst>
          </p:cNvPr>
          <p:cNvPicPr>
            <a:picLocks noChangeAspect="1"/>
          </p:cNvPicPr>
          <p:nvPr/>
        </p:nvPicPr>
        <p:blipFill>
          <a:blip r:embed="rId3"/>
          <a:stretch>
            <a:fillRect/>
          </a:stretch>
        </p:blipFill>
        <p:spPr>
          <a:xfrm>
            <a:off x="9444376" y="3275719"/>
            <a:ext cx="1991810" cy="2236734"/>
          </a:xfrm>
          <a:prstGeom prst="rect">
            <a:avLst/>
          </a:prstGeom>
        </p:spPr>
      </p:pic>
      <p:sp>
        <p:nvSpPr>
          <p:cNvPr id="3" name="Titel 1">
            <a:extLst>
              <a:ext uri="{FF2B5EF4-FFF2-40B4-BE49-F238E27FC236}">
                <a16:creationId xmlns:a16="http://schemas.microsoft.com/office/drawing/2014/main" id="{93773621-DBAD-479A-8E06-B64AC002B88F}"/>
              </a:ext>
            </a:extLst>
          </p:cNvPr>
          <p:cNvSpPr txBox="1">
            <a:spLocks/>
          </p:cNvSpPr>
          <p:nvPr/>
        </p:nvSpPr>
        <p:spPr bwMode="gray">
          <a:xfrm>
            <a:off x="371475" y="298447"/>
            <a:ext cx="11449050" cy="468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lvl="0">
              <a:defRPr/>
            </a:pPr>
            <a:r>
              <a:rPr kumimoji="0" lang="de-DE" sz="2800" b="1" i="0" u="none" strike="noStrike" kern="1200" cap="none" spc="0" normalizeH="0" baseline="0" noProof="0" dirty="0">
                <a:ln>
                  <a:noFill/>
                </a:ln>
                <a:solidFill>
                  <a:sysClr val="windowText" lastClr="000000"/>
                </a:solidFill>
                <a:effectLst/>
                <a:uLnTx/>
                <a:uFillTx/>
                <a:latin typeface="Arial" panose="020B0604020202020204"/>
                <a:ea typeface="+mj-ea"/>
                <a:cs typeface="+mj-cs"/>
              </a:rPr>
              <a:t>Kommunale Suchtprävention</a:t>
            </a:r>
          </a:p>
        </p:txBody>
      </p:sp>
      <p:sp>
        <p:nvSpPr>
          <p:cNvPr id="5" name="Textplatzhalter 3">
            <a:extLst>
              <a:ext uri="{FF2B5EF4-FFF2-40B4-BE49-F238E27FC236}">
                <a16:creationId xmlns:a16="http://schemas.microsoft.com/office/drawing/2014/main" id="{DB6D0651-D41A-4D8F-977F-4538ED31BF99}"/>
              </a:ext>
            </a:extLst>
          </p:cNvPr>
          <p:cNvSpPr txBox="1">
            <a:spLocks/>
          </p:cNvSpPr>
          <p:nvPr/>
        </p:nvSpPr>
        <p:spPr bwMode="gray">
          <a:xfrm>
            <a:off x="371475" y="727866"/>
            <a:ext cx="11449050"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541338" indent="-274638"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080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0747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3414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Calibri" panose="020F0502020204030204" pitchFamily="34" charset="0"/>
                <a:ea typeface="Calibri" panose="020F0502020204030204" pitchFamily="34" charset="0"/>
                <a:cs typeface="Calibri" panose="020F0502020204030204" pitchFamily="34" charset="0"/>
              </a:rPr>
              <a:t>Aktueller Stand VORTIV</a:t>
            </a:r>
            <a:endParaRPr lang="de-DE" dirty="0"/>
          </a:p>
        </p:txBody>
      </p:sp>
      <p:sp>
        <p:nvSpPr>
          <p:cNvPr id="26" name="Inhaltsplatzhalter 2">
            <a:extLst>
              <a:ext uri="{FF2B5EF4-FFF2-40B4-BE49-F238E27FC236}">
                <a16:creationId xmlns:a16="http://schemas.microsoft.com/office/drawing/2014/main" id="{A24EEC43-4080-43C5-88A1-565369612CE0}"/>
              </a:ext>
            </a:extLst>
          </p:cNvPr>
          <p:cNvSpPr txBox="1">
            <a:spLocks/>
          </p:cNvSpPr>
          <p:nvPr/>
        </p:nvSpPr>
        <p:spPr>
          <a:xfrm>
            <a:off x="371475" y="1625285"/>
            <a:ext cx="8862857" cy="463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de-DE" sz="2000" b="1" dirty="0"/>
              <a:t>Substanzübergreifende Ausrichtung </a:t>
            </a:r>
            <a:br>
              <a:rPr lang="de-DE" sz="2000" b="1" dirty="0"/>
            </a:br>
            <a:r>
              <a:rPr lang="de-DE" sz="2000" dirty="0"/>
              <a:t>Aufnahme von Angeboten auch zur Nikotin-/Cannabisprävention</a:t>
            </a:r>
            <a:endParaRPr lang="de-DE" sz="1600" dirty="0"/>
          </a:p>
          <a:p>
            <a:pPr>
              <a:lnSpc>
                <a:spcPct val="100000"/>
              </a:lnSpc>
              <a:spcBef>
                <a:spcPts val="0"/>
              </a:spcBef>
            </a:pPr>
            <a:endParaRPr lang="de-DE" sz="2000" dirty="0"/>
          </a:p>
          <a:p>
            <a:pPr>
              <a:lnSpc>
                <a:spcPct val="100000"/>
              </a:lnSpc>
              <a:spcBef>
                <a:spcPts val="0"/>
              </a:spcBef>
            </a:pPr>
            <a:r>
              <a:rPr lang="de-DE" sz="2000" b="1" dirty="0"/>
              <a:t>Digitales Schulungsangebot zum Netzwerkmanagement</a:t>
            </a:r>
            <a:r>
              <a:rPr lang="de-DE" sz="2000" dirty="0"/>
              <a:t> </a:t>
            </a:r>
            <a:br>
              <a:rPr lang="de-DE" sz="2000" dirty="0"/>
            </a:br>
            <a:r>
              <a:rPr lang="de-DE" sz="2000" dirty="0"/>
              <a:t>seit Dezember 2025 verfügbar</a:t>
            </a:r>
          </a:p>
          <a:p>
            <a:pPr marL="0" indent="0">
              <a:lnSpc>
                <a:spcPct val="100000"/>
              </a:lnSpc>
              <a:spcBef>
                <a:spcPts val="0"/>
              </a:spcBef>
              <a:buNone/>
            </a:pPr>
            <a:endParaRPr lang="de-DE" sz="1800" dirty="0"/>
          </a:p>
          <a:p>
            <a:pPr>
              <a:lnSpc>
                <a:spcPct val="100000"/>
              </a:lnSpc>
              <a:spcBef>
                <a:spcPts val="0"/>
              </a:spcBef>
            </a:pPr>
            <a:r>
              <a:rPr lang="de-DE" sz="2000" b="1" dirty="0"/>
              <a:t>Aktualisierung </a:t>
            </a:r>
            <a:r>
              <a:rPr lang="de-DE" sz="2000" b="1" dirty="0" err="1"/>
              <a:t>KlarSicht</a:t>
            </a:r>
            <a:r>
              <a:rPr lang="de-DE" sz="2000" b="1" dirty="0"/>
              <a:t>-Koffer</a:t>
            </a:r>
          </a:p>
          <a:p>
            <a:pPr lvl="1">
              <a:lnSpc>
                <a:spcPct val="100000"/>
              </a:lnSpc>
              <a:spcBef>
                <a:spcPts val="0"/>
              </a:spcBef>
            </a:pPr>
            <a:r>
              <a:rPr lang="de-DE" sz="2000" dirty="0"/>
              <a:t>Sukzessive Umsetzung der Empfehlungen des NLS-Abschlussberichts</a:t>
            </a:r>
          </a:p>
          <a:p>
            <a:pPr lvl="1">
              <a:lnSpc>
                <a:spcPct val="100000"/>
              </a:lnSpc>
              <a:spcBef>
                <a:spcPts val="0"/>
              </a:spcBef>
            </a:pPr>
            <a:r>
              <a:rPr lang="de-DE" sz="2000" dirty="0"/>
              <a:t>Zusätzliche Schulungsunterlagen für </a:t>
            </a:r>
            <a:r>
              <a:rPr lang="de-DE" sz="2000" dirty="0" err="1"/>
              <a:t>KlarSicht</a:t>
            </a:r>
            <a:r>
              <a:rPr lang="de-DE" sz="2000" dirty="0"/>
              <a:t>-Trainerinnen und -Trainer zu den Neuerungen </a:t>
            </a:r>
          </a:p>
          <a:p>
            <a:pPr lvl="1">
              <a:lnSpc>
                <a:spcPct val="100000"/>
              </a:lnSpc>
              <a:spcBef>
                <a:spcPts val="0"/>
              </a:spcBef>
            </a:pPr>
            <a:r>
              <a:rPr lang="de-DE" sz="2000" dirty="0"/>
              <a:t>Neuproduktion der digitalen Schulung (jeweils in Zusammenarbeit mit Fachstelle Berlin)</a:t>
            </a:r>
          </a:p>
          <a:p>
            <a:pPr lvl="1">
              <a:lnSpc>
                <a:spcPct val="100000"/>
              </a:lnSpc>
              <a:spcBef>
                <a:spcPts val="0"/>
              </a:spcBef>
            </a:pPr>
            <a:endParaRPr lang="de-DE" sz="2000" dirty="0"/>
          </a:p>
          <a:p>
            <a:pPr marL="0" indent="0">
              <a:lnSpc>
                <a:spcPct val="100000"/>
              </a:lnSpc>
              <a:spcBef>
                <a:spcPts val="0"/>
              </a:spcBef>
              <a:buNone/>
            </a:pPr>
            <a:r>
              <a:rPr lang="de-DE" sz="2000" dirty="0"/>
              <a:t>Nächster Termin </a:t>
            </a:r>
            <a:r>
              <a:rPr lang="de-DE" sz="2000" b="1" dirty="0"/>
              <a:t>Praxisbeirat</a:t>
            </a:r>
            <a:r>
              <a:rPr lang="de-DE" sz="2000" dirty="0"/>
              <a:t>: KW 25/26 (Mitte/Ende Juni), Terminabstimmung folgt</a:t>
            </a:r>
          </a:p>
        </p:txBody>
      </p:sp>
      <p:pic>
        <p:nvPicPr>
          <p:cNvPr id="6" name="Grafik 5">
            <a:extLst>
              <a:ext uri="{FF2B5EF4-FFF2-40B4-BE49-F238E27FC236}">
                <a16:creationId xmlns:a16="http://schemas.microsoft.com/office/drawing/2014/main" id="{F0C94EE7-3403-4F99-887E-564EDFF1BB6B}"/>
              </a:ext>
            </a:extLst>
          </p:cNvPr>
          <p:cNvPicPr>
            <a:picLocks noChangeAspect="1"/>
          </p:cNvPicPr>
          <p:nvPr/>
        </p:nvPicPr>
        <p:blipFill>
          <a:blip r:embed="rId4"/>
          <a:stretch>
            <a:fillRect/>
          </a:stretch>
        </p:blipFill>
        <p:spPr>
          <a:xfrm>
            <a:off x="9234333" y="1422126"/>
            <a:ext cx="3182954" cy="1627333"/>
          </a:xfrm>
          <a:prstGeom prst="rect">
            <a:avLst/>
          </a:prstGeom>
        </p:spPr>
      </p:pic>
    </p:spTree>
    <p:extLst>
      <p:ext uri="{BB962C8B-B14F-4D97-AF65-F5344CB8AC3E}">
        <p14:creationId xmlns:p14="http://schemas.microsoft.com/office/powerpoint/2010/main" val="340736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93773621-DBAD-479A-8E06-B64AC002B88F}"/>
              </a:ext>
            </a:extLst>
          </p:cNvPr>
          <p:cNvSpPr txBox="1">
            <a:spLocks/>
          </p:cNvSpPr>
          <p:nvPr/>
        </p:nvSpPr>
        <p:spPr bwMode="gray">
          <a:xfrm>
            <a:off x="371475" y="298447"/>
            <a:ext cx="11449050" cy="468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lvl="0">
              <a:defRPr/>
            </a:pPr>
            <a:r>
              <a:rPr kumimoji="0" lang="de-DE" sz="2800" b="1" i="0" u="none" strike="noStrike" kern="1200" cap="none" spc="0" normalizeH="0" baseline="0" noProof="0" dirty="0">
                <a:ln>
                  <a:noFill/>
                </a:ln>
                <a:solidFill>
                  <a:sysClr val="windowText" lastClr="000000"/>
                </a:solidFill>
                <a:effectLst/>
                <a:uLnTx/>
                <a:uFillTx/>
                <a:latin typeface="Arial" panose="020B0604020202020204"/>
                <a:ea typeface="+mj-ea"/>
                <a:cs typeface="+mj-cs"/>
              </a:rPr>
              <a:t>Kommunale Suchtprävention</a:t>
            </a:r>
          </a:p>
        </p:txBody>
      </p:sp>
      <p:sp>
        <p:nvSpPr>
          <p:cNvPr id="5" name="Textplatzhalter 3">
            <a:extLst>
              <a:ext uri="{FF2B5EF4-FFF2-40B4-BE49-F238E27FC236}">
                <a16:creationId xmlns:a16="http://schemas.microsoft.com/office/drawing/2014/main" id="{DB6D0651-D41A-4D8F-977F-4538ED31BF99}"/>
              </a:ext>
            </a:extLst>
          </p:cNvPr>
          <p:cNvSpPr txBox="1">
            <a:spLocks/>
          </p:cNvSpPr>
          <p:nvPr/>
        </p:nvSpPr>
        <p:spPr bwMode="gray">
          <a:xfrm>
            <a:off x="371475" y="727866"/>
            <a:ext cx="11449050"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541338" indent="-274638"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080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0747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3414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Calibri" panose="020F0502020204030204" pitchFamily="34" charset="0"/>
                <a:ea typeface="Calibri" panose="020F0502020204030204" pitchFamily="34" charset="0"/>
                <a:cs typeface="Calibri" panose="020F0502020204030204" pitchFamily="34" charset="0"/>
              </a:rPr>
              <a:t>Überarbeitung </a:t>
            </a:r>
            <a:r>
              <a:rPr lang="de-DE" dirty="0" err="1">
                <a:latin typeface="Calibri" panose="020F0502020204030204" pitchFamily="34" charset="0"/>
                <a:ea typeface="Calibri" panose="020F0502020204030204" pitchFamily="34" charset="0"/>
                <a:cs typeface="Calibri" panose="020F0502020204030204" pitchFamily="34" charset="0"/>
              </a:rPr>
              <a:t>JugendFilmTage</a:t>
            </a:r>
            <a:endParaRPr lang="de-DE" dirty="0"/>
          </a:p>
        </p:txBody>
      </p:sp>
      <p:sp>
        <p:nvSpPr>
          <p:cNvPr id="26" name="Inhaltsplatzhalter 2">
            <a:extLst>
              <a:ext uri="{FF2B5EF4-FFF2-40B4-BE49-F238E27FC236}">
                <a16:creationId xmlns:a16="http://schemas.microsoft.com/office/drawing/2014/main" id="{A24EEC43-4080-43C5-88A1-565369612CE0}"/>
              </a:ext>
            </a:extLst>
          </p:cNvPr>
          <p:cNvSpPr txBox="1">
            <a:spLocks/>
          </p:cNvSpPr>
          <p:nvPr/>
        </p:nvSpPr>
        <p:spPr>
          <a:xfrm>
            <a:off x="371476" y="1625285"/>
            <a:ext cx="7055691" cy="463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de-DE" sz="2000" u="sng" dirty="0"/>
              <a:t>Abgeschlossen</a:t>
            </a:r>
          </a:p>
          <a:p>
            <a:pPr>
              <a:lnSpc>
                <a:spcPct val="100000"/>
              </a:lnSpc>
              <a:spcBef>
                <a:spcPts val="0"/>
              </a:spcBef>
            </a:pPr>
            <a:r>
              <a:rPr lang="de-DE" sz="2000" dirty="0"/>
              <a:t>Konzeption und Testung der neuen Stationen zu Cannabis und Digitalen Medien</a:t>
            </a:r>
          </a:p>
          <a:p>
            <a:pPr>
              <a:lnSpc>
                <a:spcPct val="100000"/>
              </a:lnSpc>
              <a:spcBef>
                <a:spcPts val="0"/>
              </a:spcBef>
            </a:pPr>
            <a:r>
              <a:rPr lang="de-DE" sz="2000" dirty="0"/>
              <a:t>Wesentliche Aktualisierungen der bekannten Stationen</a:t>
            </a:r>
          </a:p>
          <a:p>
            <a:pPr>
              <a:lnSpc>
                <a:spcPct val="100000"/>
              </a:lnSpc>
              <a:spcBef>
                <a:spcPts val="0"/>
              </a:spcBef>
            </a:pPr>
            <a:endParaRPr lang="de-DE" sz="2000" dirty="0"/>
          </a:p>
          <a:p>
            <a:pPr marL="0" indent="0">
              <a:lnSpc>
                <a:spcPct val="100000"/>
              </a:lnSpc>
              <a:spcBef>
                <a:spcPts val="0"/>
              </a:spcBef>
              <a:buNone/>
            </a:pPr>
            <a:r>
              <a:rPr lang="de-DE" sz="2000" u="sng" dirty="0"/>
              <a:t>In Umsetzung</a:t>
            </a:r>
          </a:p>
          <a:p>
            <a:pPr>
              <a:lnSpc>
                <a:spcPct val="100000"/>
              </a:lnSpc>
              <a:spcBef>
                <a:spcPts val="0"/>
              </a:spcBef>
            </a:pPr>
            <a:r>
              <a:rPr lang="de-DE" sz="2000" dirty="0"/>
              <a:t>Produktion des gesamten Sets</a:t>
            </a:r>
          </a:p>
          <a:p>
            <a:pPr>
              <a:lnSpc>
                <a:spcPct val="100000"/>
              </a:lnSpc>
              <a:spcBef>
                <a:spcPts val="0"/>
              </a:spcBef>
            </a:pPr>
            <a:r>
              <a:rPr lang="de-DE" sz="2000" dirty="0"/>
              <a:t>Aktualisierung der Downloadmaterialien</a:t>
            </a:r>
          </a:p>
          <a:p>
            <a:pPr>
              <a:lnSpc>
                <a:spcPct val="100000"/>
              </a:lnSpc>
              <a:spcBef>
                <a:spcPts val="0"/>
              </a:spcBef>
            </a:pPr>
            <a:endParaRPr lang="de-DE" sz="2000" dirty="0"/>
          </a:p>
          <a:p>
            <a:pPr marL="0" indent="0">
              <a:lnSpc>
                <a:spcPct val="100000"/>
              </a:lnSpc>
              <a:spcBef>
                <a:spcPts val="0"/>
              </a:spcBef>
              <a:buNone/>
            </a:pPr>
            <a:r>
              <a:rPr lang="de-DE" sz="2000" u="sng" dirty="0"/>
              <a:t>In Planung</a:t>
            </a:r>
          </a:p>
          <a:p>
            <a:pPr>
              <a:lnSpc>
                <a:spcPct val="100000"/>
              </a:lnSpc>
              <a:spcBef>
                <a:spcPts val="0"/>
              </a:spcBef>
            </a:pPr>
            <a:r>
              <a:rPr lang="de-DE" sz="2000" dirty="0"/>
              <a:t>Auslieferung an die teilnehmenden Bundesländer vor Beginn des Schuljahrs 2026/27</a:t>
            </a:r>
          </a:p>
          <a:p>
            <a:pPr>
              <a:lnSpc>
                <a:spcPct val="100000"/>
              </a:lnSpc>
              <a:spcBef>
                <a:spcPts val="0"/>
              </a:spcBef>
            </a:pPr>
            <a:endParaRPr lang="de-DE" sz="2000" dirty="0"/>
          </a:p>
        </p:txBody>
      </p:sp>
      <p:pic>
        <p:nvPicPr>
          <p:cNvPr id="6" name="Grafik 5">
            <a:extLst>
              <a:ext uri="{FF2B5EF4-FFF2-40B4-BE49-F238E27FC236}">
                <a16:creationId xmlns:a16="http://schemas.microsoft.com/office/drawing/2014/main" id="{8C24A5EA-59A7-431B-946E-1C4A12436BC0}"/>
              </a:ext>
            </a:extLst>
          </p:cNvPr>
          <p:cNvPicPr>
            <a:picLocks noChangeAspect="1"/>
          </p:cNvPicPr>
          <p:nvPr/>
        </p:nvPicPr>
        <p:blipFill>
          <a:blip r:embed="rId3"/>
          <a:stretch>
            <a:fillRect/>
          </a:stretch>
        </p:blipFill>
        <p:spPr>
          <a:xfrm>
            <a:off x="9466201" y="3272153"/>
            <a:ext cx="2517898" cy="2648558"/>
          </a:xfrm>
          <a:prstGeom prst="rect">
            <a:avLst/>
          </a:prstGeom>
          <a:effectLst>
            <a:outerShdw blurRad="50800" dist="38100" dir="8100000" algn="tr" rotWithShape="0">
              <a:prstClr val="black">
                <a:alpha val="40000"/>
              </a:prstClr>
            </a:outerShdw>
          </a:effectLst>
        </p:spPr>
      </p:pic>
      <p:pic>
        <p:nvPicPr>
          <p:cNvPr id="8" name="Grafik 7">
            <a:extLst>
              <a:ext uri="{FF2B5EF4-FFF2-40B4-BE49-F238E27FC236}">
                <a16:creationId xmlns:a16="http://schemas.microsoft.com/office/drawing/2014/main" id="{FCD031C9-9C69-45D8-8B26-BE91992CF09C}"/>
              </a:ext>
            </a:extLst>
          </p:cNvPr>
          <p:cNvPicPr>
            <a:picLocks noChangeAspect="1"/>
          </p:cNvPicPr>
          <p:nvPr/>
        </p:nvPicPr>
        <p:blipFill>
          <a:blip r:embed="rId4"/>
          <a:stretch>
            <a:fillRect/>
          </a:stretch>
        </p:blipFill>
        <p:spPr>
          <a:xfrm>
            <a:off x="7777994" y="1468262"/>
            <a:ext cx="2517900" cy="2648558"/>
          </a:xfrm>
          <a:prstGeom prst="rect">
            <a:avLst/>
          </a:prstGeom>
          <a:effectLst>
            <a:outerShdw blurRad="50800" dist="38100" dir="8100000" algn="tr" rotWithShape="0">
              <a:prstClr val="black">
                <a:alpha val="40000"/>
              </a:prstClr>
            </a:outerShdw>
          </a:effectLst>
        </p:spPr>
      </p:pic>
      <p:pic>
        <p:nvPicPr>
          <p:cNvPr id="7" name="Grafik 6">
            <a:extLst>
              <a:ext uri="{FF2B5EF4-FFF2-40B4-BE49-F238E27FC236}">
                <a16:creationId xmlns:a16="http://schemas.microsoft.com/office/drawing/2014/main" id="{88272954-77ED-49C8-9E16-0965D47A5A59}"/>
              </a:ext>
            </a:extLst>
          </p:cNvPr>
          <p:cNvPicPr>
            <a:picLocks noChangeAspect="1"/>
          </p:cNvPicPr>
          <p:nvPr/>
        </p:nvPicPr>
        <p:blipFill rotWithShape="1">
          <a:blip r:embed="rId5"/>
          <a:srcRect t="5456" b="24523"/>
          <a:stretch/>
        </p:blipFill>
        <p:spPr>
          <a:xfrm>
            <a:off x="9566819" y="203161"/>
            <a:ext cx="2625181" cy="939800"/>
          </a:xfrm>
          <a:prstGeom prst="rect">
            <a:avLst/>
          </a:prstGeom>
        </p:spPr>
      </p:pic>
    </p:spTree>
    <p:extLst>
      <p:ext uri="{BB962C8B-B14F-4D97-AF65-F5344CB8AC3E}">
        <p14:creationId xmlns:p14="http://schemas.microsoft.com/office/powerpoint/2010/main" val="374939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93773621-DBAD-479A-8E06-B64AC002B88F}"/>
              </a:ext>
            </a:extLst>
          </p:cNvPr>
          <p:cNvSpPr txBox="1">
            <a:spLocks/>
          </p:cNvSpPr>
          <p:nvPr/>
        </p:nvSpPr>
        <p:spPr bwMode="gray">
          <a:xfrm>
            <a:off x="371475" y="298447"/>
            <a:ext cx="11449050" cy="468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de-DE" dirty="0">
                <a:latin typeface="Calibri" panose="020F0502020204030204" pitchFamily="34" charset="0"/>
                <a:ea typeface="Calibri" panose="020F0502020204030204" pitchFamily="34" charset="0"/>
                <a:cs typeface="Calibri" panose="020F0502020204030204" pitchFamily="34" charset="0"/>
              </a:rPr>
              <a:t>Tabak-/Nikotinprävention</a:t>
            </a:r>
          </a:p>
        </p:txBody>
      </p:sp>
      <p:sp>
        <p:nvSpPr>
          <p:cNvPr id="5" name="Textplatzhalter 3">
            <a:extLst>
              <a:ext uri="{FF2B5EF4-FFF2-40B4-BE49-F238E27FC236}">
                <a16:creationId xmlns:a16="http://schemas.microsoft.com/office/drawing/2014/main" id="{DB6D0651-D41A-4D8F-977F-4538ED31BF99}"/>
              </a:ext>
            </a:extLst>
          </p:cNvPr>
          <p:cNvSpPr txBox="1">
            <a:spLocks/>
          </p:cNvSpPr>
          <p:nvPr/>
        </p:nvSpPr>
        <p:spPr bwMode="gray">
          <a:xfrm>
            <a:off x="371475" y="727866"/>
            <a:ext cx="11449050"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541338" indent="-274638"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080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0747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3414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Calibri" panose="020F0502020204030204" pitchFamily="34" charset="0"/>
                <a:ea typeface="Calibri" panose="020F0502020204030204" pitchFamily="34" charset="0"/>
                <a:cs typeface="Calibri" panose="020F0502020204030204" pitchFamily="34" charset="0"/>
              </a:rPr>
              <a:t>Aktuelles und Planung der Kampagne „rauchfrei“  </a:t>
            </a:r>
            <a:endParaRPr lang="de-DE" dirty="0"/>
          </a:p>
        </p:txBody>
      </p:sp>
      <p:sp>
        <p:nvSpPr>
          <p:cNvPr id="26" name="Inhaltsplatzhalter 2">
            <a:extLst>
              <a:ext uri="{FF2B5EF4-FFF2-40B4-BE49-F238E27FC236}">
                <a16:creationId xmlns:a16="http://schemas.microsoft.com/office/drawing/2014/main" id="{A24EEC43-4080-43C5-88A1-565369612CE0}"/>
              </a:ext>
            </a:extLst>
          </p:cNvPr>
          <p:cNvSpPr txBox="1">
            <a:spLocks/>
          </p:cNvSpPr>
          <p:nvPr/>
        </p:nvSpPr>
        <p:spPr>
          <a:xfrm>
            <a:off x="301631" y="1554917"/>
            <a:ext cx="8966194" cy="46609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b="1" dirty="0"/>
              <a:t>„Rauchfrei im Mai“ 2026:</a:t>
            </a:r>
          </a:p>
          <a:p>
            <a:r>
              <a:rPr lang="de-DE" sz="2000" dirty="0"/>
              <a:t>Anmeldeschluss 30.04.2026</a:t>
            </a:r>
          </a:p>
          <a:p>
            <a:r>
              <a:rPr lang="de-DE" sz="2000" dirty="0"/>
              <a:t>Infos und Materialien: </a:t>
            </a:r>
            <a:r>
              <a:rPr lang="de-DE" sz="2000" dirty="0">
                <a:hlinkClick r:id="rId3"/>
              </a:rPr>
              <a:t>www.rauchfrei-im-mai.de</a:t>
            </a:r>
            <a:endParaRPr lang="de-DE" sz="2000" dirty="0"/>
          </a:p>
          <a:p>
            <a:r>
              <a:rPr lang="de-DE" sz="2000" b="1" dirty="0"/>
              <a:t>Neu:</a:t>
            </a:r>
            <a:r>
              <a:rPr lang="de-DE" sz="2000" dirty="0"/>
              <a:t> Instagram: </a:t>
            </a:r>
            <a:r>
              <a:rPr lang="de-DE" sz="2000" dirty="0">
                <a:hlinkClick r:id="rId4"/>
              </a:rPr>
              <a:t>www.instagram.com/rauchfreiimmai/</a:t>
            </a:r>
            <a:endParaRPr lang="de-DE" sz="2000" dirty="0"/>
          </a:p>
          <a:p>
            <a:endParaRPr lang="de-DE" sz="2000" dirty="0"/>
          </a:p>
          <a:p>
            <a:pPr marL="0" indent="0">
              <a:buNone/>
            </a:pPr>
            <a:r>
              <a:rPr lang="de-DE" sz="2000" b="1" dirty="0"/>
              <a:t>Rauchfrei Jugendliche</a:t>
            </a:r>
            <a:endParaRPr lang="de-DE" sz="2000" dirty="0"/>
          </a:p>
          <a:p>
            <a:r>
              <a:rPr lang="de-DE" sz="2000" dirty="0"/>
              <a:t>Alle Jugendmaterialien wurden überarbeitet. Tabakfreie Produkte werden verstärkt thematisiert.</a:t>
            </a:r>
          </a:p>
          <a:p>
            <a:r>
              <a:rPr lang="de-DE" sz="2000" b="1" dirty="0"/>
              <a:t>Neu:</a:t>
            </a:r>
            <a:r>
              <a:rPr lang="de-DE" sz="2000" dirty="0"/>
              <a:t> Flyer zu Nikotinbeuteln und Flyer zu E-Zigarette inhaltlich neu.</a:t>
            </a:r>
          </a:p>
          <a:p>
            <a:r>
              <a:rPr lang="de-DE" sz="2000" dirty="0"/>
              <a:t>Vape-Check: Evaluation durch IFT-Nord. Ergebnisse liegen Anfang 2027 vor.</a:t>
            </a:r>
          </a:p>
          <a:p>
            <a:r>
              <a:rPr lang="de-DE" sz="2000" dirty="0"/>
              <a:t>Ausblick: IFT-Nord entwickelt ein digitales Präventionsprogramm für Schulen zum Thema E-Zigarette. Evaluation startet Ende 2026.</a:t>
            </a:r>
          </a:p>
          <a:p>
            <a:pPr marL="0" indent="0">
              <a:buNone/>
            </a:pPr>
            <a:endParaRPr lang="de-DE" sz="2000" dirty="0"/>
          </a:p>
          <a:p>
            <a:pPr marL="0" indent="0">
              <a:buNone/>
            </a:pPr>
            <a:endParaRPr lang="de-DE" sz="2000" dirty="0"/>
          </a:p>
          <a:p>
            <a:endParaRPr lang="de-DE" sz="2000" dirty="0"/>
          </a:p>
        </p:txBody>
      </p:sp>
      <p:pic>
        <p:nvPicPr>
          <p:cNvPr id="9" name="Grafik 8">
            <a:extLst>
              <a:ext uri="{FF2B5EF4-FFF2-40B4-BE49-F238E27FC236}">
                <a16:creationId xmlns:a16="http://schemas.microsoft.com/office/drawing/2014/main" id="{F8298EDA-AEF3-4481-9330-E25F20DC8CC9}"/>
              </a:ext>
            </a:extLst>
          </p:cNvPr>
          <p:cNvPicPr>
            <a:picLocks noChangeAspect="1"/>
          </p:cNvPicPr>
          <p:nvPr/>
        </p:nvPicPr>
        <p:blipFill>
          <a:blip r:embed="rId5"/>
          <a:stretch>
            <a:fillRect/>
          </a:stretch>
        </p:blipFill>
        <p:spPr>
          <a:xfrm>
            <a:off x="9991927" y="1618932"/>
            <a:ext cx="1466445" cy="2151451"/>
          </a:xfrm>
          <a:prstGeom prst="rect">
            <a:avLst/>
          </a:prstGeom>
          <a:ln>
            <a:noFill/>
          </a:ln>
          <a:effectLst>
            <a:outerShdw blurRad="190500" algn="tl" rotWithShape="0">
              <a:srgbClr val="000000">
                <a:alpha val="70000"/>
              </a:srgbClr>
            </a:outerShdw>
          </a:effectLst>
        </p:spPr>
      </p:pic>
      <p:pic>
        <p:nvPicPr>
          <p:cNvPr id="10" name="Grafik 9">
            <a:extLst>
              <a:ext uri="{FF2B5EF4-FFF2-40B4-BE49-F238E27FC236}">
                <a16:creationId xmlns:a16="http://schemas.microsoft.com/office/drawing/2014/main" id="{EE768B23-2123-404E-AF6C-9DD721E99CE3}"/>
              </a:ext>
            </a:extLst>
          </p:cNvPr>
          <p:cNvPicPr>
            <a:picLocks noChangeAspect="1"/>
          </p:cNvPicPr>
          <p:nvPr/>
        </p:nvPicPr>
        <p:blipFill>
          <a:blip r:embed="rId6"/>
          <a:stretch>
            <a:fillRect/>
          </a:stretch>
        </p:blipFill>
        <p:spPr>
          <a:xfrm>
            <a:off x="9382003" y="4042612"/>
            <a:ext cx="865854" cy="1746494"/>
          </a:xfrm>
          <a:prstGeom prst="rect">
            <a:avLst/>
          </a:prstGeom>
          <a:ln>
            <a:noFill/>
          </a:ln>
          <a:effectLst>
            <a:outerShdw blurRad="190500" algn="tl" rotWithShape="0">
              <a:srgbClr val="000000">
                <a:alpha val="70000"/>
              </a:srgbClr>
            </a:outerShdw>
          </a:effectLst>
        </p:spPr>
      </p:pic>
      <p:pic>
        <p:nvPicPr>
          <p:cNvPr id="11" name="Grafik 10">
            <a:extLst>
              <a:ext uri="{FF2B5EF4-FFF2-40B4-BE49-F238E27FC236}">
                <a16:creationId xmlns:a16="http://schemas.microsoft.com/office/drawing/2014/main" id="{1ABDA9DD-64A3-418E-994B-F1AAB034260E}"/>
              </a:ext>
            </a:extLst>
          </p:cNvPr>
          <p:cNvPicPr>
            <a:picLocks noChangeAspect="1"/>
          </p:cNvPicPr>
          <p:nvPr/>
        </p:nvPicPr>
        <p:blipFill>
          <a:blip r:embed="rId7"/>
          <a:stretch>
            <a:fillRect/>
          </a:stretch>
        </p:blipFill>
        <p:spPr>
          <a:xfrm>
            <a:off x="10593348" y="4042612"/>
            <a:ext cx="865024" cy="17464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4653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359BD8B-3327-463C-AE95-2C3FC0F63415}"/>
              </a:ext>
            </a:extLst>
          </p:cNvPr>
          <p:cNvSpPr/>
          <p:nvPr/>
        </p:nvSpPr>
        <p:spPr>
          <a:xfrm>
            <a:off x="392934" y="1462744"/>
            <a:ext cx="8321407" cy="3477875"/>
          </a:xfrm>
          <a:prstGeom prst="rect">
            <a:avLst/>
          </a:prstGeom>
        </p:spPr>
        <p:txBody>
          <a:bodyPr wrap="square">
            <a:spAutoFit/>
          </a:bodyPr>
          <a:lstStyle/>
          <a:p>
            <a:r>
              <a:rPr lang="de-DE" sz="2000" dirty="0"/>
              <a:t>Aktionsmonate auf Website </a:t>
            </a:r>
            <a:r>
              <a:rPr lang="de-DE" sz="2000" dirty="0">
                <a:hlinkClick r:id="rId3"/>
              </a:rPr>
              <a:t>www.kenn-dein-limit.de/aktion</a:t>
            </a:r>
            <a:r>
              <a:rPr lang="de-DE" sz="2000" dirty="0"/>
              <a:t> </a:t>
            </a:r>
          </a:p>
          <a:p>
            <a:r>
              <a:rPr lang="de-DE" sz="2000" dirty="0"/>
              <a:t>mit Newsletter und Begleitung auf </a:t>
            </a:r>
            <a:r>
              <a:rPr lang="de-DE" sz="2000" dirty="0" err="1"/>
              <a:t>Social</a:t>
            </a:r>
            <a:r>
              <a:rPr lang="de-DE" sz="2000" dirty="0"/>
              <a:t> Media </a:t>
            </a:r>
          </a:p>
          <a:p>
            <a:endParaRPr lang="de-DE" sz="2000" dirty="0"/>
          </a:p>
          <a:p>
            <a:pPr marL="342900" indent="-342900">
              <a:buFont typeface="Arial" panose="020B0604020202020204" pitchFamily="34" charset="0"/>
              <a:buChar char="•"/>
            </a:pPr>
            <a:r>
              <a:rPr lang="de-DE" sz="2000" dirty="0"/>
              <a:t>„Dry </a:t>
            </a:r>
            <a:r>
              <a:rPr lang="de-DE" sz="2000" dirty="0" err="1"/>
              <a:t>January</a:t>
            </a:r>
            <a:r>
              <a:rPr lang="de-DE" sz="2000" dirty="0"/>
              <a:t>“ 2026 </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„Oktober ohne Alkohol“ 2026 </a:t>
            </a:r>
            <a:br>
              <a:rPr lang="de-DE" sz="2000" dirty="0"/>
            </a:br>
            <a:r>
              <a:rPr lang="de-DE" sz="2000" dirty="0"/>
              <a:t>Bewerbungsphase September 2026 </a:t>
            </a:r>
            <a:br>
              <a:rPr lang="de-DE" sz="2000" dirty="0"/>
            </a:br>
            <a:r>
              <a:rPr lang="de-DE" sz="2000" dirty="0"/>
              <a:t>mit Plakatschaltung (Sponsoring durch BAM)</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Fortsetzung 2027 geplant </a:t>
            </a:r>
            <a:br>
              <a:rPr lang="de-DE" sz="2000" dirty="0"/>
            </a:br>
            <a:endParaRPr lang="de-DE" sz="2000" dirty="0">
              <a:sym typeface="Wingdings" panose="05000000000000000000" pitchFamily="2" charset="2"/>
            </a:endParaRPr>
          </a:p>
        </p:txBody>
      </p:sp>
      <p:sp>
        <p:nvSpPr>
          <p:cNvPr id="4" name="Titel 1">
            <a:extLst>
              <a:ext uri="{FF2B5EF4-FFF2-40B4-BE49-F238E27FC236}">
                <a16:creationId xmlns:a16="http://schemas.microsoft.com/office/drawing/2014/main" id="{C2FF69DD-E1FD-45F1-B175-980EA1A55FE6}"/>
              </a:ext>
            </a:extLst>
          </p:cNvPr>
          <p:cNvSpPr txBox="1">
            <a:spLocks/>
          </p:cNvSpPr>
          <p:nvPr/>
        </p:nvSpPr>
        <p:spPr bwMode="gray">
          <a:xfrm>
            <a:off x="371475" y="298447"/>
            <a:ext cx="11449050" cy="468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lvl="0">
              <a:defRPr/>
            </a:pPr>
            <a:r>
              <a:rPr lang="de-DE" dirty="0">
                <a:latin typeface="Calibri" panose="020F0502020204030204" pitchFamily="34" charset="0"/>
                <a:ea typeface="Calibri" panose="020F0502020204030204" pitchFamily="34" charset="0"/>
                <a:cs typeface="Calibri" panose="020F0502020204030204" pitchFamily="34" charset="0"/>
              </a:rPr>
              <a:t>Alkoholprävention</a:t>
            </a:r>
            <a:endParaRPr kumimoji="0" lang="de-DE" sz="2800" b="1" i="0" u="none" strike="noStrike" kern="1200" cap="none" spc="0" normalizeH="0" baseline="0" noProof="0" dirty="0">
              <a:ln>
                <a:noFill/>
              </a:ln>
              <a:solidFill>
                <a:sysClr val="windowText" lastClr="000000"/>
              </a:solidFill>
              <a:effectLst/>
              <a:uLnTx/>
              <a:uFillTx/>
              <a:latin typeface="Arial" panose="020B0604020202020204"/>
              <a:ea typeface="+mj-ea"/>
              <a:cs typeface="+mj-cs"/>
            </a:endParaRPr>
          </a:p>
        </p:txBody>
      </p:sp>
      <p:sp>
        <p:nvSpPr>
          <p:cNvPr id="5" name="Textplatzhalter 3">
            <a:extLst>
              <a:ext uri="{FF2B5EF4-FFF2-40B4-BE49-F238E27FC236}">
                <a16:creationId xmlns:a16="http://schemas.microsoft.com/office/drawing/2014/main" id="{9113CDBD-76C5-4848-8AAA-BEE762FE3B22}"/>
              </a:ext>
            </a:extLst>
          </p:cNvPr>
          <p:cNvSpPr txBox="1">
            <a:spLocks/>
          </p:cNvSpPr>
          <p:nvPr/>
        </p:nvSpPr>
        <p:spPr bwMode="gray">
          <a:xfrm>
            <a:off x="371475" y="727866"/>
            <a:ext cx="11449050"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541338" indent="-274638"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080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0747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3414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Calibri" panose="020F0502020204030204" pitchFamily="34" charset="0"/>
                <a:ea typeface="Calibri" panose="020F0502020204030204" pitchFamily="34" charset="0"/>
                <a:cs typeface="Calibri" panose="020F0502020204030204" pitchFamily="34" charset="0"/>
              </a:rPr>
              <a:t>„Dry </a:t>
            </a:r>
            <a:r>
              <a:rPr lang="de-DE" dirty="0" err="1">
                <a:latin typeface="Calibri" panose="020F0502020204030204" pitchFamily="34" charset="0"/>
                <a:ea typeface="Calibri" panose="020F0502020204030204" pitchFamily="34" charset="0"/>
                <a:cs typeface="Calibri" panose="020F0502020204030204" pitchFamily="34" charset="0"/>
              </a:rPr>
              <a:t>January</a:t>
            </a:r>
            <a:r>
              <a:rPr lang="de-DE" dirty="0">
                <a:latin typeface="Calibri" panose="020F0502020204030204" pitchFamily="34" charset="0"/>
                <a:ea typeface="Calibri" panose="020F0502020204030204" pitchFamily="34" charset="0"/>
                <a:cs typeface="Calibri" panose="020F0502020204030204" pitchFamily="34" charset="0"/>
              </a:rPr>
              <a:t>“ und „Oktober ohne Alkohol“</a:t>
            </a:r>
            <a:endParaRPr lang="de-DE" dirty="0"/>
          </a:p>
        </p:txBody>
      </p:sp>
      <p:pic>
        <p:nvPicPr>
          <p:cNvPr id="13" name="Grafik 12">
            <a:extLst>
              <a:ext uri="{FF2B5EF4-FFF2-40B4-BE49-F238E27FC236}">
                <a16:creationId xmlns:a16="http://schemas.microsoft.com/office/drawing/2014/main" id="{EE9DFC17-4C98-46C8-9E3C-1EA860C0172A}"/>
              </a:ext>
            </a:extLst>
          </p:cNvPr>
          <p:cNvPicPr>
            <a:picLocks noChangeAspect="1"/>
          </p:cNvPicPr>
          <p:nvPr/>
        </p:nvPicPr>
        <p:blipFill>
          <a:blip r:embed="rId4"/>
          <a:stretch>
            <a:fillRect/>
          </a:stretch>
        </p:blipFill>
        <p:spPr>
          <a:xfrm>
            <a:off x="7754245" y="298446"/>
            <a:ext cx="4222163" cy="73569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0025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93773621-DBAD-479A-8E06-B64AC002B88F}"/>
              </a:ext>
            </a:extLst>
          </p:cNvPr>
          <p:cNvSpPr txBox="1">
            <a:spLocks/>
          </p:cNvSpPr>
          <p:nvPr/>
        </p:nvSpPr>
        <p:spPr bwMode="gray">
          <a:xfrm>
            <a:off x="371475" y="298447"/>
            <a:ext cx="11449050" cy="468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Alkoholprävention</a:t>
            </a:r>
            <a:endParaRPr kumimoji="0" lang="de-DE" sz="2800" b="1" i="0" u="none" strike="noStrike" kern="1200" cap="none" spc="0" normalizeH="0" baseline="0" noProof="0" dirty="0">
              <a:ln>
                <a:noFill/>
              </a:ln>
              <a:solidFill>
                <a:sysClr val="windowText" lastClr="000000"/>
              </a:solidFill>
              <a:effectLst/>
              <a:uLnTx/>
              <a:uFillTx/>
              <a:latin typeface="Arial" panose="020B0604020202020204"/>
              <a:ea typeface="+mj-ea"/>
              <a:cs typeface="+mj-cs"/>
            </a:endParaRPr>
          </a:p>
        </p:txBody>
      </p:sp>
      <p:sp>
        <p:nvSpPr>
          <p:cNvPr id="5" name="Textplatzhalter 3">
            <a:extLst>
              <a:ext uri="{FF2B5EF4-FFF2-40B4-BE49-F238E27FC236}">
                <a16:creationId xmlns:a16="http://schemas.microsoft.com/office/drawing/2014/main" id="{DB6D0651-D41A-4D8F-977F-4538ED31BF99}"/>
              </a:ext>
            </a:extLst>
          </p:cNvPr>
          <p:cNvSpPr txBox="1">
            <a:spLocks/>
          </p:cNvSpPr>
          <p:nvPr/>
        </p:nvSpPr>
        <p:spPr bwMode="gray">
          <a:xfrm>
            <a:off x="371475" y="727866"/>
            <a:ext cx="11449050"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541338" indent="-274638"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080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0747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3414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Angebote für Schulen und Multiplikator/-innen</a:t>
            </a:r>
            <a:endPar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Inhaltsplatzhalter 2">
            <a:extLst>
              <a:ext uri="{FF2B5EF4-FFF2-40B4-BE49-F238E27FC236}">
                <a16:creationId xmlns:a16="http://schemas.microsoft.com/office/drawing/2014/main" id="{A24EEC43-4080-43C5-88A1-565369612CE0}"/>
              </a:ext>
            </a:extLst>
          </p:cNvPr>
          <p:cNvSpPr txBox="1">
            <a:spLocks/>
          </p:cNvSpPr>
          <p:nvPr/>
        </p:nvSpPr>
        <p:spPr>
          <a:xfrm>
            <a:off x="371476" y="1631320"/>
            <a:ext cx="8056336" cy="46424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Klassenwettbewerb „Klar bleiben“ </a:t>
            </a:r>
            <a:b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Anmeldung zur Teilnahme fortlaufend möglich: </a:t>
            </a:r>
            <a:b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www.klar-bleiben.de/anmelden</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de-DE" sz="20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„Null Alkohol – Voll Power“ Materialien für Präventionsprojekte</a:t>
            </a:r>
            <a:b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zur Unterstützung von Multiplikator/-innen in Jugendhilfe, Schulen, Kirchen</a:t>
            </a:r>
            <a:b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www.kenn-dein-limit.de/alkoholberatung/downloads-und-broschueren/jugendarbeit</a:t>
            </a:r>
            <a:endPar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„Null Alkohol – Voll Power“ Arbeitsblätter für die pädagogische Praxis</a:t>
            </a:r>
            <a:b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shop.bioeg.de/themen/suchtvorbeugung/</a:t>
            </a:r>
            <a:r>
              <a:rPr kumimoji="0" lang="de-DE" sz="20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5"/>
              </a:rPr>
              <a:t>alkoholpraevention</a:t>
            </a:r>
            <a:b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Aktionsbox „Alkoholfrei Sport genießen“</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zur Unterstützung von Multiplikator/-innen in Sportvereinen </a:t>
            </a:r>
            <a:b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kostenlos bestellbar über </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www.alkoholfrei-sport-geniessen.de</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74638"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74638"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73510053-2C37-4272-BC4C-7F3223D4C4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2423" y="1734022"/>
            <a:ext cx="2220979" cy="580871"/>
          </a:xfrm>
          <a:prstGeom prst="rect">
            <a:avLst/>
          </a:prstGeom>
        </p:spPr>
      </p:pic>
      <p:pic>
        <p:nvPicPr>
          <p:cNvPr id="9" name="Grafik 8">
            <a:extLst>
              <a:ext uri="{FF2B5EF4-FFF2-40B4-BE49-F238E27FC236}">
                <a16:creationId xmlns:a16="http://schemas.microsoft.com/office/drawing/2014/main" id="{6B39AFFE-D522-4798-9063-8AC5A729FA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02912" y="5386189"/>
            <a:ext cx="1967139" cy="887611"/>
          </a:xfrm>
          <a:prstGeom prst="rect">
            <a:avLst/>
          </a:prstGeom>
        </p:spPr>
      </p:pic>
      <p:pic>
        <p:nvPicPr>
          <p:cNvPr id="6" name="Grafik 5" descr="Ein Bild, das Text, Screenshot, Onlinewerbung, Handy enthält.&#10;&#10;Automatisch generierte Beschreibung">
            <a:extLst>
              <a:ext uri="{FF2B5EF4-FFF2-40B4-BE49-F238E27FC236}">
                <a16:creationId xmlns:a16="http://schemas.microsoft.com/office/drawing/2014/main" id="{9795FA7F-4AAE-E53D-862E-0A78A3E41D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43144" y="1625285"/>
            <a:ext cx="2477380" cy="3503298"/>
          </a:xfrm>
          <a:prstGeom prst="rect">
            <a:avLst/>
          </a:prstGeom>
        </p:spPr>
      </p:pic>
    </p:spTree>
    <p:extLst>
      <p:ext uri="{BB962C8B-B14F-4D97-AF65-F5344CB8AC3E}">
        <p14:creationId xmlns:p14="http://schemas.microsoft.com/office/powerpoint/2010/main" val="5350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E49AB-76D1-4CC3-8AEC-4C6A14598939}"/>
              </a:ext>
            </a:extLst>
          </p:cNvPr>
          <p:cNvSpPr txBox="1">
            <a:spLocks/>
          </p:cNvSpPr>
          <p:nvPr/>
        </p:nvSpPr>
        <p:spPr bwMode="gray">
          <a:xfrm>
            <a:off x="371475" y="298447"/>
            <a:ext cx="11449050" cy="468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lvl="0">
              <a:defRPr/>
            </a:pPr>
            <a:r>
              <a:rPr lang="de-DE" dirty="0">
                <a:latin typeface="Calibri" panose="020F0502020204030204" pitchFamily="34" charset="0"/>
                <a:ea typeface="Calibri" panose="020F0502020204030204" pitchFamily="34" charset="0"/>
                <a:cs typeface="Calibri" panose="020F0502020204030204" pitchFamily="34" charset="0"/>
              </a:rPr>
              <a:t>Cannabisprävention</a:t>
            </a:r>
            <a:endParaRPr kumimoji="0" lang="de-DE" sz="2800" b="1" i="0" u="none" strike="noStrike" kern="1200" cap="none" spc="0" normalizeH="0" baseline="0" noProof="0" dirty="0">
              <a:ln>
                <a:noFill/>
              </a:ln>
              <a:solidFill>
                <a:sysClr val="windowText" lastClr="000000"/>
              </a:solidFill>
              <a:effectLst/>
              <a:uLnTx/>
              <a:uFillTx/>
              <a:latin typeface="Arial" panose="020B0604020202020204"/>
              <a:ea typeface="+mj-ea"/>
              <a:cs typeface="+mj-cs"/>
            </a:endParaRPr>
          </a:p>
        </p:txBody>
      </p:sp>
      <p:sp>
        <p:nvSpPr>
          <p:cNvPr id="3" name="Inhaltsplatzhalter 2">
            <a:extLst>
              <a:ext uri="{FF2B5EF4-FFF2-40B4-BE49-F238E27FC236}">
                <a16:creationId xmlns:a16="http://schemas.microsoft.com/office/drawing/2014/main" id="{D739A5C3-880E-4076-B978-7ABCFF4F5658}"/>
              </a:ext>
            </a:extLst>
          </p:cNvPr>
          <p:cNvSpPr txBox="1">
            <a:spLocks/>
          </p:cNvSpPr>
          <p:nvPr/>
        </p:nvSpPr>
        <p:spPr>
          <a:xfrm>
            <a:off x="371475" y="1716374"/>
            <a:ext cx="8527393" cy="45339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b="1" dirty="0"/>
              <a:t>Escape Game </a:t>
            </a:r>
            <a:r>
              <a:rPr lang="de-DE" sz="2000" dirty="0"/>
              <a:t>mit Unterrichtsmaterial ab Klasse 8, evaluiert durch IFT-Nord: </a:t>
            </a:r>
            <a:r>
              <a:rPr lang="de-DE" sz="2000" dirty="0">
                <a:hlinkClick r:id="rId3"/>
              </a:rPr>
              <a:t>www.escape-cannabis.de</a:t>
            </a:r>
            <a:endParaRPr lang="de-DE" sz="2000" dirty="0">
              <a:solidFill>
                <a:srgbClr val="FF0000"/>
              </a:solidFill>
            </a:endParaRPr>
          </a:p>
          <a:p>
            <a:r>
              <a:rPr lang="de-DE" sz="2000" b="1" dirty="0"/>
              <a:t>Rebound: </a:t>
            </a:r>
            <a:r>
              <a:rPr lang="de-DE" sz="2000" dirty="0"/>
              <a:t>für die Hochschule; neue Inhalte: Kurzfilme und Webseite </a:t>
            </a:r>
            <a:r>
              <a:rPr lang="de-DE" sz="2000" dirty="0">
                <a:hlinkClick r:id="rId4"/>
              </a:rPr>
              <a:t>https://rebound.schule/</a:t>
            </a:r>
            <a:r>
              <a:rPr lang="de-DE" sz="2000" dirty="0"/>
              <a:t>  (Evaluation durch Univ. Greifswald)</a:t>
            </a:r>
            <a:endParaRPr lang="de-DE" sz="2000" dirty="0">
              <a:solidFill>
                <a:srgbClr val="FF0000"/>
              </a:solidFill>
            </a:endParaRPr>
          </a:p>
          <a:p>
            <a:r>
              <a:rPr lang="de-DE" sz="2000" b="1" dirty="0"/>
              <a:t>Onlinekurs Cannabisprävention</a:t>
            </a:r>
            <a:r>
              <a:rPr lang="de-DE" sz="2000" dirty="0"/>
              <a:t>: Wird ab Juni 2026 zentral durch das BIÖG angeboten (bislang ZPG) </a:t>
            </a:r>
            <a:endParaRPr lang="de-DE" sz="2000" dirty="0">
              <a:solidFill>
                <a:srgbClr val="FF0000"/>
              </a:solidFill>
            </a:endParaRPr>
          </a:p>
          <a:p>
            <a:r>
              <a:rPr lang="de-DE" sz="2000" b="1" i="1" dirty="0"/>
              <a:t>Cannabiskonsum – Risiken und Mythen (</a:t>
            </a:r>
            <a:r>
              <a:rPr lang="de-DE" sz="2000" b="1" i="1" dirty="0" err="1"/>
              <a:t>CaRM</a:t>
            </a:r>
            <a:r>
              <a:rPr lang="de-DE" sz="2000" b="1" i="1" dirty="0"/>
              <a:t>):</a:t>
            </a:r>
            <a:r>
              <a:rPr lang="de-DE" sz="2000" dirty="0"/>
              <a:t> </a:t>
            </a:r>
            <a:r>
              <a:rPr lang="de-DE" sz="2000" b="1" dirty="0"/>
              <a:t>Abschlussbericht mit Fact-Sheets </a:t>
            </a:r>
            <a:r>
              <a:rPr lang="de-DE" sz="2000" dirty="0"/>
              <a:t>zu häufigen Mythen &amp; Fakten und deren Präventionsindex: </a:t>
            </a:r>
            <a:r>
              <a:rPr lang="de-DE" sz="2000" dirty="0">
                <a:hlinkClick r:id="rId5"/>
              </a:rPr>
              <a:t>https://www.isd-hamburg.de/project/cannabiskonsum-risiken-und-mythen-carm/</a:t>
            </a:r>
            <a:r>
              <a:rPr lang="de-DE" sz="2000" dirty="0"/>
              <a:t> </a:t>
            </a:r>
            <a:endParaRPr lang="de-DE" sz="2000" dirty="0">
              <a:solidFill>
                <a:srgbClr val="FF0000"/>
              </a:solidFill>
            </a:endParaRPr>
          </a:p>
          <a:p>
            <a:r>
              <a:rPr lang="de-DE" sz="2000" dirty="0"/>
              <a:t>Neue Themen in Planung: </a:t>
            </a:r>
            <a:br>
              <a:rPr lang="de-DE" sz="2000" dirty="0"/>
            </a:br>
            <a:r>
              <a:rPr lang="de-DE" sz="2000" b="1" dirty="0"/>
              <a:t>Cannabis in der Schwangerschaft </a:t>
            </a:r>
            <a:r>
              <a:rPr lang="de-DE" sz="2000" dirty="0"/>
              <a:t>(Projekt über HLS) </a:t>
            </a:r>
            <a:br>
              <a:rPr lang="de-DE" sz="2000" dirty="0"/>
            </a:br>
            <a:r>
              <a:rPr lang="de-DE" sz="2000" b="1" dirty="0"/>
              <a:t>Suchtprävention im Alter </a:t>
            </a:r>
            <a:r>
              <a:rPr lang="de-DE" sz="2000" dirty="0"/>
              <a:t>(Projekt über Caritas Traunstein) </a:t>
            </a:r>
          </a:p>
          <a:p>
            <a:endParaRPr lang="de-DE" sz="2000" dirty="0">
              <a:solidFill>
                <a:srgbClr val="FF0000"/>
              </a:solidFill>
            </a:endParaRPr>
          </a:p>
        </p:txBody>
      </p:sp>
      <p:sp>
        <p:nvSpPr>
          <p:cNvPr id="9" name="Textplatzhalter 3">
            <a:extLst>
              <a:ext uri="{FF2B5EF4-FFF2-40B4-BE49-F238E27FC236}">
                <a16:creationId xmlns:a16="http://schemas.microsoft.com/office/drawing/2014/main" id="{420DD341-E016-4388-AF23-DFA79C7246EC}"/>
              </a:ext>
            </a:extLst>
          </p:cNvPr>
          <p:cNvSpPr txBox="1">
            <a:spLocks/>
          </p:cNvSpPr>
          <p:nvPr/>
        </p:nvSpPr>
        <p:spPr bwMode="gray">
          <a:xfrm>
            <a:off x="371475" y="727866"/>
            <a:ext cx="11449050" cy="468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541338" indent="-274638"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8080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0747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1341438" indent="-2667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Calibri" panose="020F0502020204030204" pitchFamily="34" charset="0"/>
                <a:ea typeface="Calibri" panose="020F0502020204030204" pitchFamily="34" charset="0"/>
                <a:cs typeface="Calibri" panose="020F0502020204030204" pitchFamily="34" charset="0"/>
              </a:rPr>
              <a:t>Neue Angebote und Veröffentlichungen</a:t>
            </a:r>
            <a:endParaRPr lang="de-DE" dirty="0"/>
          </a:p>
        </p:txBody>
      </p:sp>
      <p:pic>
        <p:nvPicPr>
          <p:cNvPr id="11" name="Grafik 10">
            <a:extLst>
              <a:ext uri="{FF2B5EF4-FFF2-40B4-BE49-F238E27FC236}">
                <a16:creationId xmlns:a16="http://schemas.microsoft.com/office/drawing/2014/main" id="{D25F9791-5A5F-410E-8775-E560D3BEA523}"/>
              </a:ext>
            </a:extLst>
          </p:cNvPr>
          <p:cNvPicPr>
            <a:picLocks noChangeAspect="1"/>
          </p:cNvPicPr>
          <p:nvPr/>
        </p:nvPicPr>
        <p:blipFill rotWithShape="1">
          <a:blip r:embed="rId6"/>
          <a:srcRect l="35080" t="16709" r="35767" b="38165"/>
          <a:stretch/>
        </p:blipFill>
        <p:spPr>
          <a:xfrm>
            <a:off x="9048495" y="1618932"/>
            <a:ext cx="2152891" cy="971659"/>
          </a:xfrm>
          <a:prstGeom prst="rect">
            <a:avLst/>
          </a:prstGeom>
        </p:spPr>
      </p:pic>
      <p:pic>
        <p:nvPicPr>
          <p:cNvPr id="14" name="Grafik 13">
            <a:extLst>
              <a:ext uri="{FF2B5EF4-FFF2-40B4-BE49-F238E27FC236}">
                <a16:creationId xmlns:a16="http://schemas.microsoft.com/office/drawing/2014/main" id="{A5D49551-5812-4627-8442-C08DB986FB41}"/>
              </a:ext>
            </a:extLst>
          </p:cNvPr>
          <p:cNvPicPr>
            <a:picLocks noChangeAspect="1"/>
          </p:cNvPicPr>
          <p:nvPr/>
        </p:nvPicPr>
        <p:blipFill rotWithShape="1">
          <a:blip r:embed="rId7"/>
          <a:srcRect b="58033"/>
          <a:stretch/>
        </p:blipFill>
        <p:spPr>
          <a:xfrm>
            <a:off x="9045354" y="3029689"/>
            <a:ext cx="2501159" cy="716998"/>
          </a:xfrm>
          <a:prstGeom prst="rect">
            <a:avLst/>
          </a:prstGeom>
        </p:spPr>
      </p:pic>
      <p:pic>
        <p:nvPicPr>
          <p:cNvPr id="16" name="Grafik 15">
            <a:extLst>
              <a:ext uri="{FF2B5EF4-FFF2-40B4-BE49-F238E27FC236}">
                <a16:creationId xmlns:a16="http://schemas.microsoft.com/office/drawing/2014/main" id="{7D62C03F-6457-413A-A76D-8E9AFDE587AB}"/>
              </a:ext>
            </a:extLst>
          </p:cNvPr>
          <p:cNvPicPr>
            <a:picLocks noChangeAspect="1"/>
          </p:cNvPicPr>
          <p:nvPr/>
        </p:nvPicPr>
        <p:blipFill rotWithShape="1">
          <a:blip r:embed="rId8"/>
          <a:srcRect l="3669"/>
          <a:stretch/>
        </p:blipFill>
        <p:spPr>
          <a:xfrm>
            <a:off x="9012104" y="4208287"/>
            <a:ext cx="2973117" cy="2407268"/>
          </a:xfrm>
          <a:prstGeom prst="rect">
            <a:avLst/>
          </a:prstGeom>
        </p:spPr>
      </p:pic>
    </p:spTree>
    <p:extLst>
      <p:ext uri="{BB962C8B-B14F-4D97-AF65-F5344CB8AC3E}">
        <p14:creationId xmlns:p14="http://schemas.microsoft.com/office/powerpoint/2010/main" val="83998013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f:field ref="doc_FSCFOLIO_1_1001_FieldDocumentNumber" par="" text="1"/>
    <f:field ref="doc_FSCFOLIO_1_1001_FieldSubject" par="" text="" edit="true"/>
    <f:field ref="FSCFOLIO_1_1001_SignaturesFldCtx_FSCFOLIO_1_1001_FieldLastSignature" par="" text=""/>
    <f:field ref="FSCFOLIO_1_1001_SignaturesFldCtx_FSCFOLIO_1_1001_FieldLastSignatureBy" par="" text=""/>
    <f:field ref="FSCFOLIO_1_1001_SignaturesFldCtx_FSCFOLIO_1_1001_FieldLastSignatureAt" par="" date="" text=""/>
    <f:field ref="FSCFOLIO_1_1001_SignaturesFldCtx_FSCFOLIO_1_1001_FieldLastSignatureRemark" par="" text=""/>
    <f:field ref="FSCFOLIO_1_1001_FieldCurrentUser" par="" text="Dr. Tobias Schwarz"/>
    <f:field ref="CCAPRECONFIG_15_1001_Objektname" par="" text="16.4.2026_Aktuelles aus dem BIÖG" edit="true"/>
    <f:field ref="DEPRECONFIG_15_1001_Objektname" par="" text="16.4.2026_Aktuelles aus dem BIÖG" edit="true"/>
    <f:field ref="objname" par="" text="16.4.2026_Aktuelles aus dem BIÖG" edit="true"/>
    <f:field ref="objsubject" par="" text="" edit="true"/>
    <f:field ref="objcreatedby" par="" text="Schwarz, Tobias, Dr."/>
    <f:field ref="objcreatedat" par="" date="2026-03-24T11:45:35" text="24.03.2026 11:45:35"/>
    <f:field ref="objchangedby" par="" text="Coenenberg, Judith"/>
    <f:field ref="objmodifiedat" par="" date="2026-03-26T09:32:12" text="26.03.2026 09:32:12"/>
    <f:field ref="objprimaryrelated__0_objname" par="" text="42. Sitzung, 16./17.04.2026, Frankfurt"/>
    <f:field ref="objprimaryrelated__0_objsubject" par="" text=""/>
    <f:field ref="objprimaryrelated__0_objcreatedby" par="" text="Eckhardt, Stephanie"/>
    <f:field ref="objprimaryrelated__0_objcreatedat" par="" date="2026-02-03T07:26:23" text="03.02.2026 07:26:23"/>
    <f:field ref="objprimaryrelated__0_objchangedby" par="" text="Schwarz, Tobias, Dr."/>
    <f:field ref="objprimaryrelated__0_objmodifiedat" par="" date="2026-03-24T11:45:35" text="24.03.2026 11:45:35"/>
  </f:record>
  <f:display par="" text="Serienbrief">
    <f:field ref="doc_FSCFOLIO_1_1001_FieldDocumentNumber" text="Dokument Nummer"/>
    <f:field ref="doc_FSCFOLIO_1_1001_FieldSubject" text="Betreff"/>
  </f:display>
  <f:display par="" text="Unterschriften">
    <f:field ref="FSCFOLIO_1_1001_SignaturesFldCtx_FSCFOLIO_1_1001_FieldLastSignature" text="Letzte Unterschrift"/>
    <f:field ref="FSCFOLIO_1_1001_SignaturesFldCtx_FSCFOLIO_1_1001_FieldLastSignatureBy" text="Letzte Unterschrift von"/>
    <f:field ref="FSCFOLIO_1_1001_SignaturesFldCtx_FSCFOLIO_1_1001_FieldLastSignatureAt" text="Letzte Unterschrift am/um"/>
    <f:field ref="FSCFOLIO_1_1001_SignaturesFldCtx_FSCFOLIO_1_1001_FieldLastSignatureRemark" text="Bemerkung der letzten Unterschrift"/>
  </f:display>
  <f:display par="" text="Allgemein">
    <f:field ref="FSCFOLIO_1_1001_FieldCurrentUser" text="Aktueller Benutzer"/>
    <f:field ref="CCAPRECONFIG_15_1001_Objektname" text="Objektname"/>
    <f:field ref="DEPRECONFIG_15_1001_Objektname" text="Objektname"/>
    <f:field ref="objname" text="Name"/>
    <f:field ref="objsubject" text="Betreff (einzeilig)"/>
    <f:field ref="objcreatedby" text="Erzeugt von"/>
    <f:field ref="objcreatedat" text="Erzeugt am/um"/>
    <f:field ref="objchangedby" text="Letzte Änderung von"/>
    <f:field ref="objmodifiedat" text="Letzte Änderung am/um"/>
  </f:display>
  <f:display par="" text="Ordner">
    <f:field ref="objprimaryrelated__0_objname" text="Name"/>
    <f:field ref="objprimaryrelated__0_objsubject" text="Betreff (einzeilig)"/>
    <f:field ref="objprimaryrelated__0_objcreatedby" text="Erzeugt von"/>
    <f:field ref="objprimaryrelated__0_objcreatedat" text="Erzeugt am/um"/>
    <f:field ref="objprimaryrelated__0_objchangedby" text="Letzte Änderung von"/>
    <f:field ref="objprimaryrelated__0_objmodifiedat" text="Letzte Änderung am/um"/>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otalTime>0</TotalTime>
  <Words>1963</Words>
  <Application>Microsoft Office PowerPoint</Application>
  <PresentationFormat>Breitbild</PresentationFormat>
  <Paragraphs>241</Paragraphs>
  <Slides>12</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Calibri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Christine Dietzel</dc:creator>
  <cp:lastModifiedBy>Tobias Schwarz</cp:lastModifiedBy>
  <cp:revision>358</cp:revision>
  <cp:lastPrinted>2026-04-15T11:28:33Z</cp:lastPrinted>
  <dcterms:created xsi:type="dcterms:W3CDTF">2025-02-24T12:51:54Z</dcterms:created>
  <dcterms:modified xsi:type="dcterms:W3CDTF">2026-04-15T11:33:41Z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FAKTCFG@15.1700:CashSign">
    <vt:lpwstr/>
  </property>
  <property fmtid="{D5CDD505-2E9C-101B-9397-08002B2CF9AE}" pid="3" name="FSC#FAKTCFG@15.1700:InvoiceNumber">
    <vt:lpwstr/>
  </property>
  <property fmtid="{D5CDD505-2E9C-101B-9397-08002B2CF9AE}" pid="4" name="FSC#FAKTCFG@15.1700:InvoiceAmount">
    <vt:lpwstr/>
  </property>
  <property fmtid="{D5CDD505-2E9C-101B-9397-08002B2CF9AE}" pid="5" name="FSC#FAKTCFG@15.1700:MachOrderNr">
    <vt:lpwstr/>
  </property>
  <property fmtid="{D5CDD505-2E9C-101B-9397-08002B2CF9AE}" pid="6" name="FSC#FAKTCFG@15.1700:AuthorTitle">
    <vt:lpwstr/>
  </property>
  <property fmtid="{D5CDD505-2E9C-101B-9397-08002B2CF9AE}" pid="7" name="FSC#FAKTCFG@15.1700:AuthorFirstname">
    <vt:lpwstr/>
  </property>
  <property fmtid="{D5CDD505-2E9C-101B-9397-08002B2CF9AE}" pid="8" name="FSC#FAKTCFG@15.1700:AuthorSurname">
    <vt:lpwstr/>
  </property>
  <property fmtid="{D5CDD505-2E9C-101B-9397-08002B2CF9AE}" pid="9" name="FSC#FAKTCFG@15.1700:AuthorFunction">
    <vt:lpwstr/>
  </property>
  <property fmtid="{D5CDD505-2E9C-101B-9397-08002B2CF9AE}" pid="10" name="FSC#FAKTCFG@15.1700:AuthorPhone">
    <vt:lpwstr/>
  </property>
  <property fmtid="{D5CDD505-2E9C-101B-9397-08002B2CF9AE}" pid="11" name="FSC#FAKTCFG@15.1700:AuthorProfession">
    <vt:lpwstr/>
  </property>
  <property fmtid="{D5CDD505-2E9C-101B-9397-08002B2CF9AE}" pid="12" name="FSC#FAKTCFG@15.1700:AuthorEMail">
    <vt:lpwstr/>
  </property>
  <property fmtid="{D5CDD505-2E9C-101B-9397-08002B2CF9AE}" pid="13" name="FSC#FAKTCFG@15.1700:OwnerGroupShortName">
    <vt:lpwstr/>
  </property>
  <property fmtid="{D5CDD505-2E9C-101B-9397-08002B2CF9AE}" pid="14" name="FSC#FAKTCFG@15.1700:OwnerGroupLongName">
    <vt:lpwstr/>
  </property>
  <property fmtid="{D5CDD505-2E9C-101B-9397-08002B2CF9AE}" pid="15" name="FSC#FAKTCFG@15.1700:ProjectNumber">
    <vt:lpwstr/>
  </property>
  <property fmtid="{D5CDD505-2E9C-101B-9397-08002B2CF9AE}" pid="16" name="FSC#FAKTCFG@15.1700:ProjectHead">
    <vt:lpwstr/>
  </property>
  <property fmtid="{D5CDD505-2E9C-101B-9397-08002B2CF9AE}" pid="17" name="FSC#FAKTCFG@15.1700:ProjectHeadGroup">
    <vt:lpwstr/>
  </property>
  <property fmtid="{D5CDD505-2E9C-101B-9397-08002B2CF9AE}" pid="18" name="FSC#FAKTCFG@15.1700:chargenumberexternalsource">
    <vt:lpwstr/>
  </property>
  <property fmtid="{D5CDD505-2E9C-101B-9397-08002B2CF9AE}" pid="19" name="FSC#FAKTCFG@15.1700:ProjectContactType">
    <vt:lpwstr/>
  </property>
  <property fmtid="{D5CDD505-2E9C-101B-9397-08002B2CF9AE}" pid="20" name="FSC#FAKTCFG@15.1700:ProjectComment">
    <vt:lpwstr/>
  </property>
  <property fmtid="{D5CDD505-2E9C-101B-9397-08002B2CF9AE}" pid="21" name="FSC#FAKTCFG@15.1700:File1stAddrAddressee">
    <vt:lpwstr/>
  </property>
  <property fmtid="{D5CDD505-2E9C-101B-9397-08002B2CF9AE}" pid="22" name="FSC#FAKTCFG@15.1700:File1stAddrAddresseeContact">
    <vt:lpwstr/>
  </property>
  <property fmtid="{D5CDD505-2E9C-101B-9397-08002B2CF9AE}" pid="23" name="FSC#FAKTCFG@15.1700:File1stAddrSubOrganisation">
    <vt:lpwstr/>
  </property>
  <property fmtid="{D5CDD505-2E9C-101B-9397-08002B2CF9AE}" pid="24" name="FSC#FAKTCFG@15.1700:File1stAddrTransmissionMedia">
    <vt:lpwstr/>
  </property>
  <property fmtid="{D5CDD505-2E9C-101B-9397-08002B2CF9AE}" pid="25" name="FSC#FAKTCFG@15.1700:File1stAddrCategory">
    <vt:lpwstr/>
  </property>
  <property fmtid="{D5CDD505-2E9C-101B-9397-08002B2CF9AE}" pid="26" name="FSC#FAKTCFG@15.1700:File1stAddrNote">
    <vt:lpwstr/>
  </property>
  <property fmtid="{D5CDD505-2E9C-101B-9397-08002B2CF9AE}" pid="27" name="FSC#FAKTCFG@15.1700:proposalnumber">
    <vt:lpwstr/>
  </property>
  <property fmtid="{D5CDD505-2E9C-101B-9397-08002B2CF9AE}" pid="28" name="FSC#FAKTCFG@15.1700:FileSubjectArea">
    <vt:lpwstr/>
  </property>
  <property fmtid="{D5CDD505-2E9C-101B-9397-08002B2CF9AE}" pid="29" name="FSC#FAKTCFG@15.1700:FileType">
    <vt:lpwstr/>
  </property>
  <property fmtid="{D5CDD505-2E9C-101B-9397-08002B2CF9AE}" pid="30" name="FSC#FAKTCFG@15.1700:FileSubject">
    <vt:lpwstr/>
  </property>
  <property fmtid="{D5CDD505-2E9C-101B-9397-08002B2CF9AE}" pid="31" name="FSC#FAKTCFG@15.1700:FileAccessDefinition">
    <vt:lpwstr/>
  </property>
  <property fmtid="{D5CDD505-2E9C-101B-9397-08002B2CF9AE}" pid="32" name="FSC#FAKTCFG@15.1700:FileResponsibleGroup">
    <vt:lpwstr/>
  </property>
  <property fmtid="{D5CDD505-2E9C-101B-9397-08002B2CF9AE}" pid="33" name="FSC#FAKTCFG@15.1700:FileOwner">
    <vt:lpwstr/>
  </property>
  <property fmtid="{D5CDD505-2E9C-101B-9397-08002B2CF9AE}" pid="34" name="FSC#FAKTCFG@15.1700:FileOwnerGroup">
    <vt:lpwstr/>
  </property>
  <property fmtid="{D5CDD505-2E9C-101B-9397-08002B2CF9AE}" pid="35" name="FSC#FAKTCFG@15.1700:FileFileRunTimeFrom">
    <vt:lpwstr/>
  </property>
  <property fmtid="{D5CDD505-2E9C-101B-9397-08002B2CF9AE}" pid="36" name="FSC#FAKTCFG@15.1700:FileFileRunTimeTill">
    <vt:lpwstr/>
  </property>
  <property fmtid="{D5CDD505-2E9C-101B-9397-08002B2CF9AE}" pid="37" name="FSC#FAKTCFG@15.1700:FileDocState">
    <vt:lpwstr/>
  </property>
  <property fmtid="{D5CDD505-2E9C-101B-9397-08002B2CF9AE}" pid="38" name="FSC#FAKTCFG@15.1700:FileBOState">
    <vt:lpwstr/>
  </property>
  <property fmtid="{D5CDD505-2E9C-101B-9397-08002B2CF9AE}" pid="39" name="FSC#FAKTCFG@15.1700:FileRelatedFiles">
    <vt:lpwstr/>
  </property>
  <property fmtid="{D5CDD505-2E9C-101B-9397-08002B2CF9AE}" pid="40" name="FSC#FAKTCFG@15.1700:FileTerms">
    <vt:lpwstr/>
  </property>
  <property fmtid="{D5CDD505-2E9C-101B-9397-08002B2CF9AE}" pid="41" name="FSC#FAKTCFG@15.1700:FileNotice">
    <vt:lpwstr/>
  </property>
  <property fmtid="{D5CDD505-2E9C-101B-9397-08002B2CF9AE}" pid="42" name="FSC#FAKTCFG@15.1700:FileOriginalFileType">
    <vt:lpwstr/>
  </property>
  <property fmtid="{D5CDD505-2E9C-101B-9397-08002B2CF9AE}" pid="43" name="FSC#FAKTCFG@15.1700:DocumentDocCat">
    <vt:lpwstr/>
  </property>
  <property fmtid="{D5CDD505-2E9C-101B-9397-08002B2CF9AE}" pid="44" name="FSC#FAKTCFG@15.1700:DecisionAndIncAttachments">
    <vt:lpwstr/>
  </property>
  <property fmtid="{D5CDD505-2E9C-101B-9397-08002B2CF9AE}" pid="45" name="FSC#FAKTCFG@15.1700:DocumentRelatedFiles">
    <vt:lpwstr/>
  </property>
  <property fmtid="{D5CDD505-2E9C-101B-9397-08002B2CF9AE}" pid="46" name="FSC#FAKTCFG@15.1700:Subject">
    <vt:lpwstr/>
  </property>
  <property fmtid="{D5CDD505-2E9C-101B-9397-08002B2CF9AE}" pid="47" name="FSC#FAKTCFG@15.1700:AttachmentCount">
    <vt:lpwstr>0</vt:lpwstr>
  </property>
  <property fmtid="{D5CDD505-2E9C-101B-9397-08002B2CF9AE}" pid="48" name="FSC#FAKTCFG@15.1700:CreatedBy">
    <vt:lpwstr/>
  </property>
  <property fmtid="{D5CDD505-2E9C-101B-9397-08002B2CF9AE}" pid="49" name="FSC#FAKTCFG@15.1700:CreatedBySurname">
    <vt:lpwstr/>
  </property>
  <property fmtid="{D5CDD505-2E9C-101B-9397-08002B2CF9AE}" pid="50" name="FSC#FAKTCFG@15.1700:CreatedByMail">
    <vt:lpwstr/>
  </property>
  <property fmtid="{D5CDD505-2E9C-101B-9397-08002B2CF9AE}" pid="51" name="FSC#FAKTCFG@15.1700:CreatedByCCMail">
    <vt:lpwstr/>
  </property>
  <property fmtid="{D5CDD505-2E9C-101B-9397-08002B2CF9AE}" pid="52" name="FSC#FAKTCFG@15.1700:CreatedByPhone">
    <vt:lpwstr/>
  </property>
  <property fmtid="{D5CDD505-2E9C-101B-9397-08002B2CF9AE}" pid="53" name="FSC#FAKTCFG@15.1700:CreatedByFax">
    <vt:lpwstr/>
  </property>
  <property fmtid="{D5CDD505-2E9C-101B-9397-08002B2CF9AE}" pid="54" name="FSC#FAKTCFG@15.1700:CreatedAt">
    <vt:lpwstr/>
  </property>
  <property fmtid="{D5CDD505-2E9C-101B-9397-08002B2CF9AE}" pid="55" name="FSC#FAKTCFG@15.1700:CreatedAtDE">
    <vt:lpwstr/>
  </property>
  <property fmtid="{D5CDD505-2E9C-101B-9397-08002B2CF9AE}" pid="56" name="FSC#FAKTCFG@15.1700:CreatedAtEN">
    <vt:lpwstr/>
  </property>
  <property fmtid="{D5CDD505-2E9C-101B-9397-08002B2CF9AE}" pid="57" name="FSC#FAKTCFG@15.1700:FirstFinalSignProcedure">
    <vt:lpwstr/>
  </property>
  <property fmtid="{D5CDD505-2E9C-101B-9397-08002B2CF9AE}" pid="58" name="FSC#FAKTCFG@15.1700:FirstFinalSignProcedureDate">
    <vt:lpwstr/>
  </property>
  <property fmtid="{D5CDD505-2E9C-101B-9397-08002B2CF9AE}" pid="59" name="FSC#FAKTCFG@15.1700:ProcedureType">
    <vt:lpwstr/>
  </property>
  <property fmtid="{D5CDD505-2E9C-101B-9397-08002B2CF9AE}" pid="60" name="FSC#FAKTCFG@15.1700:ProcedureGroup">
    <vt:lpwstr/>
  </property>
  <property fmtid="{D5CDD505-2E9C-101B-9397-08002B2CF9AE}" pid="61" name="FSC#FAKTCFG@15.1700:ProcedureAppointmentInternal">
    <vt:lpwstr/>
  </property>
  <property fmtid="{D5CDD505-2E9C-101B-9397-08002B2CF9AE}" pid="62" name="FSC#FAKTCFG@15.1700:ProcedureAppointmentExternal">
    <vt:lpwstr/>
  </property>
  <property fmtid="{D5CDD505-2E9C-101B-9397-08002B2CF9AE}" pid="63" name="FSC#FAKTCFG@15.1700:ProcedureRelatedFiles">
    <vt:lpwstr/>
  </property>
  <property fmtid="{D5CDD505-2E9C-101B-9397-08002B2CF9AE}" pid="64" name="FSC#FAKTCFG@15.1700:DocumentName">
    <vt:lpwstr/>
  </property>
  <property fmtid="{D5CDD505-2E9C-101B-9397-08002B2CF9AE}" pid="65" name="FSC#FAKTCFG@15.1700:DocumentFileReference">
    <vt:lpwstr/>
  </property>
  <property fmtid="{D5CDD505-2E9C-101B-9397-08002B2CF9AE}" pid="66" name="FSC#FAKTCFG@15.1700:DocumentShortDescription">
    <vt:lpwstr/>
  </property>
  <property fmtid="{D5CDD505-2E9C-101B-9397-08002B2CF9AE}" pid="67" name="FSC#FAKTCFG@15.1700:ProcedureName">
    <vt:lpwstr/>
  </property>
  <property fmtid="{D5CDD505-2E9C-101B-9397-08002B2CF9AE}" pid="68" name="FSC#FAKTCFG@15.1700:ProcedureFileReference">
    <vt:lpwstr/>
  </property>
  <property fmtid="{D5CDD505-2E9C-101B-9397-08002B2CF9AE}" pid="69" name="FSC#FAKTCFG@15.1700:ProcedureShortDescription">
    <vt:lpwstr/>
  </property>
  <property fmtid="{D5CDD505-2E9C-101B-9397-08002B2CF9AE}" pid="70" name="FSC#FAKTCFG@15.1700:SubjectAreaFileName">
    <vt:lpwstr/>
  </property>
  <property fmtid="{D5CDD505-2E9C-101B-9397-08002B2CF9AE}" pid="71" name="FSC#FAKTCFG@15.1700:SubjectAreaFileFileReference">
    <vt:lpwstr/>
  </property>
  <property fmtid="{D5CDD505-2E9C-101B-9397-08002B2CF9AE}" pid="72" name="FSC#FAKTCFG@15.1700:SubjectAreaFileShortDescription">
    <vt:lpwstr/>
  </property>
  <property fmtid="{D5CDD505-2E9C-101B-9397-08002B2CF9AE}" pid="73" name="FSC#FAKTCFG@15.1700:OEHead">
    <vt:lpwstr/>
  </property>
  <property fmtid="{D5CDD505-2E9C-101B-9397-08002B2CF9AE}" pid="74" name="FSC#FAKTCFG@15.1700:OEHeadPhone">
    <vt:lpwstr/>
  </property>
  <property fmtid="{D5CDD505-2E9C-101B-9397-08002B2CF9AE}" pid="75" name="FSC#FAKTCFG@15.1700:OEShortName">
    <vt:lpwstr/>
  </property>
  <property fmtid="{D5CDD505-2E9C-101B-9397-08002B2CF9AE}" pid="76" name="FSC#FAKTCFG@15.1700:OwnerSurname">
    <vt:lpwstr/>
  </property>
  <property fmtid="{D5CDD505-2E9C-101B-9397-08002B2CF9AE}" pid="77" name="FSC#FAKTCFG@15.1700:OwnerMail">
    <vt:lpwstr/>
  </property>
  <property fmtid="{D5CDD505-2E9C-101B-9397-08002B2CF9AE}" pid="78" name="FSC#FAKTCFG@15.1700:OwnerPhone">
    <vt:lpwstr/>
  </property>
  <property fmtid="{D5CDD505-2E9C-101B-9397-08002B2CF9AE}" pid="79" name="FSC#FAKTCFG@15.1700:OwnerFax">
    <vt:lpwstr/>
  </property>
  <property fmtid="{D5CDD505-2E9C-101B-9397-08002B2CF9AE}" pid="80" name="FSC#FAKTCFG@15.1700:HandoutList">
    <vt:lpwstr/>
  </property>
  <property fmtid="{D5CDD505-2E9C-101B-9397-08002B2CF9AE}" pid="81" name="FSC#FAKTCFG@15.1700:ProcResponsibleName">
    <vt:lpwstr/>
  </property>
  <property fmtid="{D5CDD505-2E9C-101B-9397-08002B2CF9AE}" pid="82" name="FSC#FAKTCFG@15.1700:ProcResponsiblePhone">
    <vt:lpwstr/>
  </property>
  <property fmtid="{D5CDD505-2E9C-101B-9397-08002B2CF9AE}" pid="83" name="FSC#FAKTCFG@15.1700:ProcResponsibleFax">
    <vt:lpwstr/>
  </property>
  <property fmtid="{D5CDD505-2E9C-101B-9397-08002B2CF9AE}" pid="84" name="FSC#FAKTCFG@15.1700:ProcResponsibleMail">
    <vt:lpwstr/>
  </property>
  <property fmtid="{D5CDD505-2E9C-101B-9397-08002B2CF9AE}" pid="85" name="FSC#FAKTCFG@15.1700:ProcResponsibleGroup">
    <vt:lpwstr/>
  </property>
  <property fmtid="{D5CDD505-2E9C-101B-9397-08002B2CF9AE}" pid="86" name="FSC#FAKTCFG@15.1700:ProcTypeOfAllocation">
    <vt:lpwstr/>
  </property>
  <property fmtid="{D5CDD505-2E9C-101B-9397-08002B2CF9AE}" pid="87" name="FSC#FAKTCFG@15.1700:ProcDeadlineParticipation">
    <vt:lpwstr/>
  </property>
  <property fmtid="{D5CDD505-2E9C-101B-9397-08002B2CF9AE}" pid="88" name="FSC#FAKTCFG@15.1700:ProcDeadlineForOffer">
    <vt:lpwstr/>
  </property>
  <property fmtid="{D5CDD505-2E9C-101B-9397-08002B2CF9AE}" pid="89" name="FSC#FAKTCFG@15.1700:ProcAcceptanceDeadline">
    <vt:lpwstr/>
  </property>
  <property fmtid="{D5CDD505-2E9C-101B-9397-08002B2CF9AE}" pid="90" name="FSC#FAKTCFG@15.1700:ProcAcceptanceDate">
    <vt:lpwstr/>
  </property>
  <property fmtid="{D5CDD505-2E9C-101B-9397-08002B2CF9AE}" pid="91" name="FSC#FAKTCFG@15.1700:ProcContractValue">
    <vt:lpwstr/>
  </property>
  <property fmtid="{D5CDD505-2E9C-101B-9397-08002B2CF9AE}" pid="92" name="FSC#FAKTCFG@15.1700:ProcGiantEquipmentPosNr">
    <vt:lpwstr/>
  </property>
  <property fmtid="{D5CDD505-2E9C-101B-9397-08002B2CF9AE}" pid="93" name="FSC#FAKTCFG@15.1700:ProcBanfNumber">
    <vt:lpwstr/>
  </property>
  <property fmtid="{D5CDD505-2E9C-101B-9397-08002B2CF9AE}" pid="94" name="FSC#FAKTCFG@15.1700:ProcPurchaseOrderNumber">
    <vt:lpwstr/>
  </property>
  <property fmtid="{D5CDD505-2E9C-101B-9397-08002B2CF9AE}" pid="95" name="FSC#FAKTCFG@15.1700:ProcRequestor">
    <vt:lpwstr/>
  </property>
  <property fmtid="{D5CDD505-2E9C-101B-9397-08002B2CF9AE}" pid="96" name="FSC#FAKTCFG@15.1700:DocTypeOfContract">
    <vt:lpwstr/>
  </property>
  <property fmtid="{D5CDD505-2E9C-101B-9397-08002B2CF9AE}" pid="97" name="FSC#FAKTCFG@15.1700:DocContractStart">
    <vt:lpwstr/>
  </property>
  <property fmtid="{D5CDD505-2E9C-101B-9397-08002B2CF9AE}" pid="98" name="FSC#FAKTCFG@15.1700:DocContractEndExists">
    <vt:lpwstr/>
  </property>
  <property fmtid="{D5CDD505-2E9C-101B-9397-08002B2CF9AE}" pid="99" name="FSC#FAKTCFG@15.1700:DocContractEnd">
    <vt:lpwstr/>
  </property>
  <property fmtid="{D5CDD505-2E9C-101B-9397-08002B2CF9AE}" pid="100" name="FSC#FAKTCFG@15.1700:DocTerminationDateExists">
    <vt:lpwstr/>
  </property>
  <property fmtid="{D5CDD505-2E9C-101B-9397-08002B2CF9AE}" pid="101" name="FSC#FAKTCFG@15.1700:DocTerminationDate">
    <vt:lpwstr/>
  </property>
  <property fmtid="{D5CDD505-2E9C-101B-9397-08002B2CF9AE}" pid="102" name="FSC#FAKTCFG@15.1700:DocExtensionOption">
    <vt:lpwstr/>
  </property>
  <property fmtid="{D5CDD505-2E9C-101B-9397-08002B2CF9AE}" pid="103" name="FSC#FAKTCFG@15.1700:IncomingDate">
    <vt:lpwstr/>
  </property>
  <property fmtid="{D5CDD505-2E9C-101B-9397-08002B2CF9AE}" pid="104" name="FSC#FAKTCFG@15.1700:LastIncomingLetterDate">
    <vt:lpwstr/>
  </property>
  <property fmtid="{D5CDD505-2E9C-101B-9397-08002B2CF9AE}" pid="105" name="FSC#FAKTCFG@15.1700:LastIncomingForeignNr">
    <vt:lpwstr/>
  </property>
  <property fmtid="{D5CDD505-2E9C-101B-9397-08002B2CF9AE}" pid="106" name="FSC#FAKTCFG@15.1700:1stAddrOrgname">
    <vt:lpwstr/>
  </property>
  <property fmtid="{D5CDD505-2E9C-101B-9397-08002B2CF9AE}" pid="107" name="FSC#FAKTCFG@15.1700:1stAddrOrgnameShort">
    <vt:lpwstr/>
  </property>
  <property fmtid="{D5CDD505-2E9C-101B-9397-08002B2CF9AE}" pid="108" name="FSC#FAKTCFG@15.1700:1stAddrOrgnameAlt">
    <vt:lpwstr/>
  </property>
  <property fmtid="{D5CDD505-2E9C-101B-9397-08002B2CF9AE}" pid="109" name="FSC#FAKTCFG@15.1700:1stAddrSubOrg">
    <vt:lpwstr/>
  </property>
  <property fmtid="{D5CDD505-2E9C-101B-9397-08002B2CF9AE}" pid="110" name="FSC#FAKTCFG@15.1700:1stAddrSubOrgShort">
    <vt:lpwstr/>
  </property>
  <property fmtid="{D5CDD505-2E9C-101B-9397-08002B2CF9AE}" pid="111" name="FSC#FAKTCFG@15.1700:1stAddrSalutation">
    <vt:lpwstr/>
  </property>
  <property fmtid="{D5CDD505-2E9C-101B-9397-08002B2CF9AE}" pid="112" name="FSC#FAKTCFG@15.1700:1stAddrTitle">
    <vt:lpwstr/>
  </property>
  <property fmtid="{D5CDD505-2E9C-101B-9397-08002B2CF9AE}" pid="113" name="FSC#FAKTCFG@15.1700:1stAddrFirstname">
    <vt:lpwstr/>
  </property>
  <property fmtid="{D5CDD505-2E9C-101B-9397-08002B2CF9AE}" pid="114" name="FSC#FAKTCFG@15.1700:1stAddrMiddlename">
    <vt:lpwstr/>
  </property>
  <property fmtid="{D5CDD505-2E9C-101B-9397-08002B2CF9AE}" pid="115" name="FSC#FAKTCFG@15.1700:1stAddrName">
    <vt:lpwstr/>
  </property>
  <property fmtid="{D5CDD505-2E9C-101B-9397-08002B2CF9AE}" pid="116" name="FSC#FAKTCFG@15.1700:1stAddrDivision">
    <vt:lpwstr/>
  </property>
  <property fmtid="{D5CDD505-2E9C-101B-9397-08002B2CF9AE}" pid="117" name="FSC#FAKTCFG@15.1700:1stAddrStreet">
    <vt:lpwstr/>
  </property>
  <property fmtid="{D5CDD505-2E9C-101B-9397-08002B2CF9AE}" pid="118" name="FSC#FAKTCFG@15.1700:1stAddrZIPCode">
    <vt:lpwstr/>
  </property>
  <property fmtid="{D5CDD505-2E9C-101B-9397-08002B2CF9AE}" pid="119" name="FSC#FAKTCFG@15.1700:1stAddrCity">
    <vt:lpwstr/>
  </property>
  <property fmtid="{D5CDD505-2E9C-101B-9397-08002B2CF9AE}" pid="120" name="FSC#FAKTCFG@15.1700:1stAddrState">
    <vt:lpwstr/>
  </property>
  <property fmtid="{D5CDD505-2E9C-101B-9397-08002B2CF9AE}" pid="121" name="FSC#FAKTCFG@15.1700:1stAddrCountry">
    <vt:lpwstr/>
  </property>
  <property fmtid="{D5CDD505-2E9C-101B-9397-08002B2CF9AE}" pid="122" name="FSC#FAKTCFG@15.1700:1stAddrCountryEnglish">
    <vt:lpwstr/>
  </property>
  <property fmtid="{D5CDD505-2E9C-101B-9397-08002B2CF9AE}" pid="123" name="FSC#FAKTCFG@15.1700:1stAddrEmail">
    <vt:lpwstr/>
  </property>
  <property fmtid="{D5CDD505-2E9C-101B-9397-08002B2CF9AE}" pid="124" name="FSC#FAKTCFG@15.1700:1stAddrTelephone">
    <vt:lpwstr/>
  </property>
  <property fmtid="{D5CDD505-2E9C-101B-9397-08002B2CF9AE}" pid="125" name="FSC#FAKTCFG@15.1700:1stAddrAddition">
    <vt:lpwstr/>
  </property>
  <property fmtid="{D5CDD505-2E9C-101B-9397-08002B2CF9AE}" pid="126" name="FSC#FAKTCFG@15.1700:1stAddrNote">
    <vt:lpwstr/>
  </property>
  <property fmtid="{D5CDD505-2E9C-101B-9397-08002B2CF9AE}" pid="127" name="FSC#FAKTCFG@15.1700:1stAddrContactLanguage">
    <vt:lpwstr/>
  </property>
  <property fmtid="{D5CDD505-2E9C-101B-9397-08002B2CF9AE}" pid="128" name="FSC#FAKTCFG@15.1700:1stAddrAccountGroup">
    <vt:lpwstr/>
  </property>
  <property fmtid="{D5CDD505-2E9C-101B-9397-08002B2CF9AE}" pid="129" name="FSC#FAKTCFG@15.1700:ForeignNrFirstIncoming">
    <vt:lpwstr/>
  </property>
  <property fmtid="{D5CDD505-2E9C-101B-9397-08002B2CF9AE}" pid="130" name="FSC#FAKTCFG@15.1700:AdmissionDataFileCertificateOwner">
    <vt:lpwstr/>
  </property>
  <property fmtid="{D5CDD505-2E9C-101B-9397-08002B2CF9AE}" pid="131" name="FSC#FAKTCFG@15.1700:AdmissionDataFileCertificationSubject">
    <vt:lpwstr/>
  </property>
  <property fmtid="{D5CDD505-2E9C-101B-9397-08002B2CF9AE}" pid="132" name="FSC#FAKTCFG@15.1700:AdmissionDataFileCertificationAddSubject">
    <vt:lpwstr/>
  </property>
  <property fmtid="{D5CDD505-2E9C-101B-9397-08002B2CF9AE}" pid="133" name="FSC#FAKTCFG@15.1700:AdmissionDataFileOrderType">
    <vt:lpwstr/>
  </property>
  <property fmtid="{D5CDD505-2E9C-101B-9397-08002B2CF9AE}" pid="134" name="FSC#FAKTCFG@15.1700:AdmissionDataFileCertificateValidTime">
    <vt:lpwstr/>
  </property>
  <property fmtid="{D5CDD505-2E9C-101B-9397-08002B2CF9AE}" pid="135" name="FSC#FAKTCFG@15.1700:AdmissionDataFileCertificateReference">
    <vt:lpwstr/>
  </property>
  <property fmtid="{D5CDD505-2E9C-101B-9397-08002B2CF9AE}" pid="136" name="FSC#FAKTCFG@15.1700:AdmissionDataFileSourceCertificate">
    <vt:lpwstr/>
  </property>
  <property fmtid="{D5CDD505-2E9C-101B-9397-08002B2CF9AE}" pid="137" name="FSC#FAKTCFG@15.1700:AdmissionDataFileCertificateGranted">
    <vt:lpwstr/>
  </property>
  <property fmtid="{D5CDD505-2E9C-101B-9397-08002B2CF9AE}" pid="138" name="FSC#FAKTCFG@15.1700:AdmissionDataFileCertifiedSince">
    <vt:lpwstr/>
  </property>
  <property fmtid="{D5CDD505-2E9C-101B-9397-08002B2CF9AE}" pid="139" name="FSC#FAKTCFG@15.1700:AdmissionDataFileCertifiedUntil">
    <vt:lpwstr/>
  </property>
  <property fmtid="{D5CDD505-2E9C-101B-9397-08002B2CF9AE}" pid="140" name="FSC#FAKTCFG@15.1700:AdmissionDataProcProcessingState">
    <vt:lpwstr/>
  </property>
  <property fmtid="{D5CDD505-2E9C-101B-9397-08002B2CF9AE}" pid="141" name="FSC#FAKTCFG@15.1700:AdmissionDataProcSAPNumber">
    <vt:lpwstr/>
  </property>
  <property fmtid="{D5CDD505-2E9C-101B-9397-08002B2CF9AE}" pid="142" name="FSC#FAKTCFG@15.1700:AdmissionDataProcInternalOrderNumber">
    <vt:lpwstr/>
  </property>
  <property fmtid="{D5CDD505-2E9C-101B-9397-08002B2CF9AE}" pid="143" name="FSC#FAKTCFG@15.1700:AdmissionDataProcOrderIncomingDate">
    <vt:lpwstr/>
  </property>
  <property fmtid="{D5CDD505-2E9C-101B-9397-08002B2CF9AE}" pid="144" name="FSC#FAKTCFG@15.1700:AdmissionDataProcEditableSince">
    <vt:lpwstr/>
  </property>
  <property fmtid="{D5CDD505-2E9C-101B-9397-08002B2CF9AE}" pid="145" name="FSC#FAKTCFG@15.1700:AdmissionDataProcEvaluator">
    <vt:lpwstr/>
  </property>
  <property fmtid="{D5CDD505-2E9C-101B-9397-08002B2CF9AE}" pid="146" name="FSC#FAKTCFG@15.1700:AdmissionDataProcEvaluationDate">
    <vt:lpwstr/>
  </property>
  <property fmtid="{D5CDD505-2E9C-101B-9397-08002B2CF9AE}" pid="147" name="FSC#FAKTCFG@15.1700:AdmissionDataProcAuditor">
    <vt:lpwstr/>
  </property>
  <property fmtid="{D5CDD505-2E9C-101B-9397-08002B2CF9AE}" pid="148" name="FSC#FAKTCFG@15.1700:AdmissionDataProcEvaluationResult">
    <vt:lpwstr/>
  </property>
  <property fmtid="{D5CDD505-2E9C-101B-9397-08002B2CF9AE}" pid="149" name="FSC#FAKTCFG@15.1700:AdmissionDataProcCertificator">
    <vt:lpwstr/>
  </property>
  <property fmtid="{D5CDD505-2E9C-101B-9397-08002B2CF9AE}" pid="150" name="FSC#FAKTCFG@15.1700:AdmissionDataProcCertificationDecisionDate">
    <vt:lpwstr/>
  </property>
  <property fmtid="{D5CDD505-2E9C-101B-9397-08002B2CF9AE}" pid="151" name="FSC#FAKTCFG@15.1700:AdmissionDataProcCertificationResult">
    <vt:lpwstr/>
  </property>
  <property fmtid="{D5CDD505-2E9C-101B-9397-08002B2CF9AE}" pid="152" name="FSC#FAKTCFG@15.1700:AdmissionDataProcRevisionNumber">
    <vt:lpwstr/>
  </property>
  <property fmtid="{D5CDD505-2E9C-101B-9397-08002B2CF9AE}" pid="153" name="FSC#FAKTCFG@15.1700:AdmissionDataProcCertificateIssuedAt">
    <vt:lpwstr/>
  </property>
  <property fmtid="{D5CDD505-2E9C-101B-9397-08002B2CF9AE}" pid="154" name="FSC#FAKTCFG@15.1700:AdmissionDataProcCertificateValidFrom">
    <vt:lpwstr/>
  </property>
  <property fmtid="{D5CDD505-2E9C-101B-9397-08002B2CF9AE}" pid="155" name="FSC#FAKTCFG@15.1700:AdmissionDataProcCertificateValidTo">
    <vt:lpwstr/>
  </property>
  <property fmtid="{D5CDD505-2E9C-101B-9397-08002B2CF9AE}" pid="156" name="FSC#FAKTCFG@15.1700:AdmissionDataProcReferencedReport">
    <vt:lpwstr/>
  </property>
  <property fmtid="{D5CDD505-2E9C-101B-9397-08002B2CF9AE}" pid="157" name="FSC#COOELAK@1.1001:Subject">
    <vt:lpwstr/>
  </property>
  <property fmtid="{D5CDD505-2E9C-101B-9397-08002B2CF9AE}" pid="158" name="FSC#COOELAK@1.1001:FileReference">
    <vt:lpwstr/>
  </property>
  <property fmtid="{D5CDD505-2E9C-101B-9397-08002B2CF9AE}" pid="159" name="FSC#COOELAK@1.1001:FileRefYear">
    <vt:lpwstr/>
  </property>
  <property fmtid="{D5CDD505-2E9C-101B-9397-08002B2CF9AE}" pid="160" name="FSC#COOELAK@1.1001:FileRefOrdinal">
    <vt:lpwstr/>
  </property>
  <property fmtid="{D5CDD505-2E9C-101B-9397-08002B2CF9AE}" pid="161" name="FSC#COOELAK@1.1001:FileRefOU">
    <vt:lpwstr/>
  </property>
  <property fmtid="{D5CDD505-2E9C-101B-9397-08002B2CF9AE}" pid="162" name="FSC#COOELAK@1.1001:Organization">
    <vt:lpwstr/>
  </property>
  <property fmtid="{D5CDD505-2E9C-101B-9397-08002B2CF9AE}" pid="163" name="FSC#COOELAK@1.1001:Owner">
    <vt:lpwstr>Schwarz, Tobias (nicht freigegeben)</vt:lpwstr>
  </property>
  <property fmtid="{D5CDD505-2E9C-101B-9397-08002B2CF9AE}" pid="164" name="FSC#COOELAK@1.1001:OwnerExtension">
    <vt:lpwstr>299</vt:lpwstr>
  </property>
  <property fmtid="{D5CDD505-2E9C-101B-9397-08002B2CF9AE}" pid="165" name="FSC#COOELAK@1.1001:OwnerFaxExtension">
    <vt:lpwstr/>
  </property>
  <property fmtid="{D5CDD505-2E9C-101B-9397-08002B2CF9AE}" pid="166" name="FSC#COOELAK@1.1001:DispatchedBy">
    <vt:lpwstr/>
  </property>
  <property fmtid="{D5CDD505-2E9C-101B-9397-08002B2CF9AE}" pid="167" name="FSC#COOELAK@1.1001:DispatchedAt">
    <vt:lpwstr/>
  </property>
  <property fmtid="{D5CDD505-2E9C-101B-9397-08002B2CF9AE}" pid="168" name="FSC#COOELAK@1.1001:ApprovedBy">
    <vt:lpwstr/>
  </property>
  <property fmtid="{D5CDD505-2E9C-101B-9397-08002B2CF9AE}" pid="169" name="FSC#COOELAK@1.1001:ApprovedAt">
    <vt:lpwstr/>
  </property>
  <property fmtid="{D5CDD505-2E9C-101B-9397-08002B2CF9AE}" pid="170" name="FSC#COOELAK@1.1001:Department">
    <vt:lpwstr>T4 (Suchtprävention)</vt:lpwstr>
  </property>
  <property fmtid="{D5CDD505-2E9C-101B-9397-08002B2CF9AE}" pid="171" name="FSC#COOELAK@1.1001:CreatedAt">
    <vt:lpwstr>24.03.2026</vt:lpwstr>
  </property>
  <property fmtid="{D5CDD505-2E9C-101B-9397-08002B2CF9AE}" pid="172" name="FSC#COOELAK@1.1001:OU">
    <vt:lpwstr>T4 (Suchtprävention)</vt:lpwstr>
  </property>
  <property fmtid="{D5CDD505-2E9C-101B-9397-08002B2CF9AE}" pid="173" name="FSC#COOELAK@1.1001:Priority">
    <vt:lpwstr> ()</vt:lpwstr>
  </property>
  <property fmtid="{D5CDD505-2E9C-101B-9397-08002B2CF9AE}" pid="174" name="FSC#COOELAK@1.1001:ObjBarCode">
    <vt:lpwstr>*COO.2310.100.4.1714122*</vt:lpwstr>
  </property>
  <property fmtid="{D5CDD505-2E9C-101B-9397-08002B2CF9AE}" pid="175" name="FSC#COOELAK@1.1001:RefBarCode">
    <vt:lpwstr/>
  </property>
  <property fmtid="{D5CDD505-2E9C-101B-9397-08002B2CF9AE}" pid="176" name="FSC#COOELAK@1.1001:FileRefBarCode">
    <vt:lpwstr>**</vt:lpwstr>
  </property>
  <property fmtid="{D5CDD505-2E9C-101B-9397-08002B2CF9AE}" pid="177" name="FSC#COOELAK@1.1001:ExternalRef">
    <vt:lpwstr/>
  </property>
  <property fmtid="{D5CDD505-2E9C-101B-9397-08002B2CF9AE}" pid="178" name="FSC#COOELAK@1.1001:IncomingNumber">
    <vt:lpwstr/>
  </property>
  <property fmtid="{D5CDD505-2E9C-101B-9397-08002B2CF9AE}" pid="179" name="FSC#COOELAK@1.1001:IncomingSubject">
    <vt:lpwstr/>
  </property>
  <property fmtid="{D5CDD505-2E9C-101B-9397-08002B2CF9AE}" pid="180" name="FSC#COOELAK@1.1001:ProcessResponsible">
    <vt:lpwstr/>
  </property>
  <property fmtid="{D5CDD505-2E9C-101B-9397-08002B2CF9AE}" pid="181" name="FSC#COOELAK@1.1001:ProcessResponsiblePhone">
    <vt:lpwstr/>
  </property>
  <property fmtid="{D5CDD505-2E9C-101B-9397-08002B2CF9AE}" pid="182" name="FSC#COOELAK@1.1001:ProcessResponsibleMail">
    <vt:lpwstr/>
  </property>
  <property fmtid="{D5CDD505-2E9C-101B-9397-08002B2CF9AE}" pid="183" name="FSC#COOELAK@1.1001:ProcessResponsibleFax">
    <vt:lpwstr/>
  </property>
  <property fmtid="{D5CDD505-2E9C-101B-9397-08002B2CF9AE}" pid="184" name="FSC#COOELAK@1.1001:ApproverFirstName">
    <vt:lpwstr/>
  </property>
  <property fmtid="{D5CDD505-2E9C-101B-9397-08002B2CF9AE}" pid="185" name="FSC#COOELAK@1.1001:ApproverSurName">
    <vt:lpwstr/>
  </property>
  <property fmtid="{D5CDD505-2E9C-101B-9397-08002B2CF9AE}" pid="186" name="FSC#COOELAK@1.1001:ApproverTitle">
    <vt:lpwstr/>
  </property>
  <property fmtid="{D5CDD505-2E9C-101B-9397-08002B2CF9AE}" pid="187" name="FSC#COOELAK@1.1001:ExternalDate">
    <vt:lpwstr/>
  </property>
  <property fmtid="{D5CDD505-2E9C-101B-9397-08002B2CF9AE}" pid="188" name="FSC#COOELAK@1.1001:SettlementApprovedAt">
    <vt:lpwstr/>
  </property>
  <property fmtid="{D5CDD505-2E9C-101B-9397-08002B2CF9AE}" pid="189" name="FSC#COOELAK@1.1001:BaseNumber">
    <vt:lpwstr/>
  </property>
  <property fmtid="{D5CDD505-2E9C-101B-9397-08002B2CF9AE}" pid="190" name="FSC#COOELAK@1.1001:CurrentUserRolePos">
    <vt:lpwstr>Bearbeiter/in</vt:lpwstr>
  </property>
  <property fmtid="{D5CDD505-2E9C-101B-9397-08002B2CF9AE}" pid="191" name="FSC#COOELAK@1.1001:CurrentUserEmail">
    <vt:lpwstr>tobias.schwarz@bzga.de</vt:lpwstr>
  </property>
  <property fmtid="{D5CDD505-2E9C-101B-9397-08002B2CF9AE}" pid="192" name="FSC#ELAKGOV@1.1001:PersonalSubjGender">
    <vt:lpwstr/>
  </property>
  <property fmtid="{D5CDD505-2E9C-101B-9397-08002B2CF9AE}" pid="193" name="FSC#ELAKGOV@1.1001:PersonalSubjFirstName">
    <vt:lpwstr/>
  </property>
  <property fmtid="{D5CDD505-2E9C-101B-9397-08002B2CF9AE}" pid="194" name="FSC#ELAKGOV@1.1001:PersonalSubjSurName">
    <vt:lpwstr/>
  </property>
  <property fmtid="{D5CDD505-2E9C-101B-9397-08002B2CF9AE}" pid="195" name="FSC#ELAKGOV@1.1001:PersonalSubjSalutation">
    <vt:lpwstr/>
  </property>
  <property fmtid="{D5CDD505-2E9C-101B-9397-08002B2CF9AE}" pid="196" name="FSC#ELAKGOV@1.1001:PersonalSubjAddress">
    <vt:lpwstr/>
  </property>
  <property fmtid="{D5CDD505-2E9C-101B-9397-08002B2CF9AE}" pid="197" name="FSC#ATSTATECFG@1.1001:Office">
    <vt:lpwstr/>
  </property>
  <property fmtid="{D5CDD505-2E9C-101B-9397-08002B2CF9AE}" pid="198" name="FSC#ATSTATECFG@1.1001:Agent">
    <vt:lpwstr/>
  </property>
  <property fmtid="{D5CDD505-2E9C-101B-9397-08002B2CF9AE}" pid="199" name="FSC#ATSTATECFG@1.1001:AgentPhone">
    <vt:lpwstr/>
  </property>
  <property fmtid="{D5CDD505-2E9C-101B-9397-08002B2CF9AE}" pid="200" name="FSC#ATSTATECFG@1.1001:DepartmentFax">
    <vt:lpwstr/>
  </property>
  <property fmtid="{D5CDD505-2E9C-101B-9397-08002B2CF9AE}" pid="201" name="FSC#ATSTATECFG@1.1001:DepartmentEmail">
    <vt:lpwstr/>
  </property>
  <property fmtid="{D5CDD505-2E9C-101B-9397-08002B2CF9AE}" pid="202" name="FSC#ATSTATECFG@1.1001:SubfileDate">
    <vt:lpwstr/>
  </property>
  <property fmtid="{D5CDD505-2E9C-101B-9397-08002B2CF9AE}" pid="203" name="FSC#ATSTATECFG@1.1001:SubfileSubject">
    <vt:lpwstr/>
  </property>
  <property fmtid="{D5CDD505-2E9C-101B-9397-08002B2CF9AE}" pid="204" name="FSC#ATSTATECFG@1.1001:DepartmentZipCode">
    <vt:lpwstr/>
  </property>
  <property fmtid="{D5CDD505-2E9C-101B-9397-08002B2CF9AE}" pid="205" name="FSC#ATSTATECFG@1.1001:DepartmentCountry">
    <vt:lpwstr/>
  </property>
  <property fmtid="{D5CDD505-2E9C-101B-9397-08002B2CF9AE}" pid="206" name="FSC#ATSTATECFG@1.1001:DepartmentCity">
    <vt:lpwstr/>
  </property>
  <property fmtid="{D5CDD505-2E9C-101B-9397-08002B2CF9AE}" pid="207" name="FSC#ATSTATECFG@1.1001:DepartmentStreet">
    <vt:lpwstr/>
  </property>
  <property fmtid="{D5CDD505-2E9C-101B-9397-08002B2CF9AE}" pid="208" name="FSC#ATSTATECFG@1.1001:DepartmentDVR">
    <vt:lpwstr/>
  </property>
  <property fmtid="{D5CDD505-2E9C-101B-9397-08002B2CF9AE}" pid="209" name="FSC#ATSTATECFG@1.1001:DepartmentUID">
    <vt:lpwstr/>
  </property>
  <property fmtid="{D5CDD505-2E9C-101B-9397-08002B2CF9AE}" pid="210" name="FSC#ATSTATECFG@1.1001:SubfileReference">
    <vt:lpwstr/>
  </property>
  <property fmtid="{D5CDD505-2E9C-101B-9397-08002B2CF9AE}" pid="211" name="FSC#ATSTATECFG@1.1001:Clause">
    <vt:lpwstr/>
  </property>
  <property fmtid="{D5CDD505-2E9C-101B-9397-08002B2CF9AE}" pid="212" name="FSC#ATSTATECFG@1.1001:ApprovedSignature">
    <vt:lpwstr/>
  </property>
  <property fmtid="{D5CDD505-2E9C-101B-9397-08002B2CF9AE}" pid="213" name="FSC#ATSTATECFG@1.1001:BankAccount">
    <vt:lpwstr/>
  </property>
  <property fmtid="{D5CDD505-2E9C-101B-9397-08002B2CF9AE}" pid="214" name="FSC#ATSTATECFG@1.1001:BankAccountOwner">
    <vt:lpwstr/>
  </property>
  <property fmtid="{D5CDD505-2E9C-101B-9397-08002B2CF9AE}" pid="215" name="FSC#ATSTATECFG@1.1001:BankInstitute">
    <vt:lpwstr/>
  </property>
  <property fmtid="{D5CDD505-2E9C-101B-9397-08002B2CF9AE}" pid="216" name="FSC#ATSTATECFG@1.1001:BankAccountID">
    <vt:lpwstr/>
  </property>
  <property fmtid="{D5CDD505-2E9C-101B-9397-08002B2CF9AE}" pid="217" name="FSC#ATSTATECFG@1.1001:BankAccountIBAN">
    <vt:lpwstr/>
  </property>
  <property fmtid="{D5CDD505-2E9C-101B-9397-08002B2CF9AE}" pid="218" name="FSC#ATSTATECFG@1.1001:BankAccountBIC">
    <vt:lpwstr/>
  </property>
  <property fmtid="{D5CDD505-2E9C-101B-9397-08002B2CF9AE}" pid="219" name="FSC#ATSTATECFG@1.1001:BankName">
    <vt:lpwstr/>
  </property>
  <property fmtid="{D5CDD505-2E9C-101B-9397-08002B2CF9AE}" pid="220" name="FSC#COOELAK@1.1001:ObjectAddressees">
    <vt:lpwstr/>
  </property>
  <property fmtid="{D5CDD505-2E9C-101B-9397-08002B2CF9AE}" pid="221" name="FSC#COOELAK@1.1001:replyreference">
    <vt:lpwstr/>
  </property>
  <property fmtid="{D5CDD505-2E9C-101B-9397-08002B2CF9AE}" pid="222" name="FSC#FSCGOVDE@1.1001:FileRefOUEmail">
    <vt:lpwstr/>
  </property>
  <property fmtid="{D5CDD505-2E9C-101B-9397-08002B2CF9AE}" pid="223" name="FSC#FSCGOVDE@1.1001:ProcedureReference">
    <vt:lpwstr/>
  </property>
  <property fmtid="{D5CDD505-2E9C-101B-9397-08002B2CF9AE}" pid="224" name="FSC#FSCGOVDE@1.1001:FileSubject">
    <vt:lpwstr/>
  </property>
  <property fmtid="{D5CDD505-2E9C-101B-9397-08002B2CF9AE}" pid="225" name="FSC#FSCGOVDE@1.1001:ProcedureSubject">
    <vt:lpwstr/>
  </property>
  <property fmtid="{D5CDD505-2E9C-101B-9397-08002B2CF9AE}" pid="226" name="FSC#FSCGOVDE@1.1001:SignFinalVersionBy">
    <vt:lpwstr/>
  </property>
  <property fmtid="{D5CDD505-2E9C-101B-9397-08002B2CF9AE}" pid="227" name="FSC#FSCGOVDE@1.1001:SignFinalVersionAt">
    <vt:lpwstr/>
  </property>
  <property fmtid="{D5CDD505-2E9C-101B-9397-08002B2CF9AE}" pid="228" name="FSC#FSCGOVDE@1.1001:ProcedureRefBarCode">
    <vt:lpwstr/>
  </property>
  <property fmtid="{D5CDD505-2E9C-101B-9397-08002B2CF9AE}" pid="229" name="FSC#FSCGOVDE@1.1001:FileAddSubj">
    <vt:lpwstr/>
  </property>
  <property fmtid="{D5CDD505-2E9C-101B-9397-08002B2CF9AE}" pid="230" name="FSC#FSCGOVDE@1.1001:DocumentSubj">
    <vt:lpwstr/>
  </property>
  <property fmtid="{D5CDD505-2E9C-101B-9397-08002B2CF9AE}" pid="231" name="FSC#FSCGOVDE@1.1001:FileRel">
    <vt:lpwstr/>
  </property>
  <property fmtid="{D5CDD505-2E9C-101B-9397-08002B2CF9AE}" pid="232" name="FSC#DEPRECONFIG@15.1001:DocumentTitle">
    <vt:lpwstr/>
  </property>
  <property fmtid="{D5CDD505-2E9C-101B-9397-08002B2CF9AE}" pid="233" name="FSC#DEPRECONFIG@15.1001:ProcedureTitle">
    <vt:lpwstr/>
  </property>
  <property fmtid="{D5CDD505-2E9C-101B-9397-08002B2CF9AE}" pid="234" name="FSC#DEPRECONFIG@15.1001:AuthorTitle">
    <vt:lpwstr>Dr.</vt:lpwstr>
  </property>
  <property fmtid="{D5CDD505-2E9C-101B-9397-08002B2CF9AE}" pid="235" name="FSC#DEPRECONFIG@15.1001:AuthorSalution">
    <vt:lpwstr>Herr</vt:lpwstr>
  </property>
  <property fmtid="{D5CDD505-2E9C-101B-9397-08002B2CF9AE}" pid="236" name="FSC#DEPRECONFIG@15.1001:AuthorName">
    <vt:lpwstr>Tobias Schwarz</vt:lpwstr>
  </property>
  <property fmtid="{D5CDD505-2E9C-101B-9397-08002B2CF9AE}" pid="237" name="FSC#DEPRECONFIG@15.1001:AuthorMail">
    <vt:lpwstr>tobias.schwarz@bzga.de</vt:lpwstr>
  </property>
  <property fmtid="{D5CDD505-2E9C-101B-9397-08002B2CF9AE}" pid="238" name="FSC#DEPRECONFIG@15.1001:AuthorTelephone">
    <vt:lpwstr>299</vt:lpwstr>
  </property>
  <property fmtid="{D5CDD505-2E9C-101B-9397-08002B2CF9AE}" pid="239" name="FSC#DEPRECONFIG@15.1001:AuthorFax">
    <vt:lpwstr/>
  </property>
  <property fmtid="{D5CDD505-2E9C-101B-9397-08002B2CF9AE}" pid="240" name="FSC#DEPRECONFIG@15.1001:AuthorOE">
    <vt:lpwstr>T4 (Suchtprävention)</vt:lpwstr>
  </property>
  <property fmtid="{D5CDD505-2E9C-101B-9397-08002B2CF9AE}" pid="241" name="FSC#COOSYSTEM@1.1:Container">
    <vt:lpwstr>COO.2310.100.4.1714122</vt:lpwstr>
  </property>
  <property fmtid="{D5CDD505-2E9C-101B-9397-08002B2CF9AE}" pid="242" name="FSC#FSCFOLIO@1.1001:docpropproject">
    <vt:lpwstr/>
  </property>
</Properties>
</file>