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487" r:id="rId3"/>
    <p:sldId id="490" r:id="rId4"/>
    <p:sldId id="486" r:id="rId5"/>
    <p:sldId id="2049" r:id="rId6"/>
    <p:sldId id="2050" r:id="rId7"/>
    <p:sldId id="2051" r:id="rId8"/>
    <p:sldId id="408" r:id="rId9"/>
    <p:sldId id="491" r:id="rId10"/>
    <p:sldId id="2053" r:id="rId11"/>
    <p:sldId id="496" r:id="rId12"/>
    <p:sldId id="275" r:id="rId13"/>
    <p:sldId id="482" r:id="rId14"/>
    <p:sldId id="483" r:id="rId15"/>
    <p:sldId id="2052" r:id="rId16"/>
    <p:sldId id="2043" r:id="rId17"/>
    <p:sldId id="2039" r:id="rId18"/>
    <p:sldId id="484" r:id="rId19"/>
    <p:sldId id="2038" r:id="rId20"/>
    <p:sldId id="492" r:id="rId21"/>
    <p:sldId id="2040" r:id="rId22"/>
    <p:sldId id="2041" r:id="rId23"/>
    <p:sldId id="494" r:id="rId24"/>
    <p:sldId id="493" r:id="rId25"/>
    <p:sldId id="2042" r:id="rId26"/>
    <p:sldId id="2044" r:id="rId27"/>
    <p:sldId id="259" r:id="rId28"/>
    <p:sldId id="264" r:id="rId29"/>
    <p:sldId id="262" r:id="rId30"/>
    <p:sldId id="2045" r:id="rId31"/>
    <p:sldId id="2048" r:id="rId32"/>
    <p:sldId id="261" r:id="rId33"/>
    <p:sldId id="2047" r:id="rId34"/>
    <p:sldId id="2046" r:id="rId35"/>
    <p:sldId id="263" r:id="rId36"/>
    <p:sldId id="258" r:id="rId37"/>
    <p:sldId id="265" r:id="rId38"/>
    <p:sldId id="39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50" d="100"/>
          <a:sy n="150" d="100"/>
        </p:scale>
        <p:origin x="654" y="13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2ACCE-6D12-44CD-99F6-874B6C53971A}" type="datetimeFigureOut">
              <a:rPr lang="de-DE" smtClean="0"/>
              <a:t>15.04.2026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AA42B8-FA3F-4CB8-BB3E-1A2BC232D6A9}" type="slidenum">
              <a:rPr lang="de-DE" smtClean="0"/>
              <a:t>‹Nr.›</a:t>
            </a:fld>
            <a:endParaRPr lang="de-DE"/>
          </a:p>
        </p:txBody>
      </p:sp>
    </p:spTree>
    <p:extLst>
      <p:ext uri="{BB962C8B-B14F-4D97-AF65-F5344CB8AC3E}">
        <p14:creationId xmlns:p14="http://schemas.microsoft.com/office/powerpoint/2010/main" val="2665436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rPr>
              <a:t>All of the valuable scientific data contributed predominantly from seized material and toxicology laboratories are used to provide situational awareness of the global drug market to determine </a:t>
            </a:r>
            <a:r>
              <a:rPr lang="en-GB" dirty="0"/>
              <a:t>which NPS are the most harmful, persistent and prevalent. We produce regular reports about current NPS threats. We also provide access to more in-depth information about NPS.</a:t>
            </a:r>
          </a:p>
        </p:txBody>
      </p:sp>
      <p:sp>
        <p:nvSpPr>
          <p:cNvPr id="4" name="Slide Number Placeholder 3"/>
          <p:cNvSpPr>
            <a:spLocks noGrp="1"/>
          </p:cNvSpPr>
          <p:nvPr>
            <p:ph type="sldNum" sz="quarter" idx="5"/>
          </p:nvPr>
        </p:nvSpPr>
        <p:spPr/>
        <p:txBody>
          <a:bodyPr/>
          <a:lstStyle/>
          <a:p>
            <a:fld id="{CBE2555C-10C4-42B1-B145-B486C84CBDF4}" type="slidenum">
              <a:rPr lang="en-GB" smtClean="0"/>
              <a:t>19</a:t>
            </a:fld>
            <a:endParaRPr lang="en-GB"/>
          </a:p>
        </p:txBody>
      </p:sp>
    </p:spTree>
    <p:extLst>
      <p:ext uri="{BB962C8B-B14F-4D97-AF65-F5344CB8AC3E}">
        <p14:creationId xmlns:p14="http://schemas.microsoft.com/office/powerpoint/2010/main" val="2965337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BAA42B8-FA3F-4CB8-BB3E-1A2BC232D6A9}" type="slidenum">
              <a:rPr lang="de-DE" smtClean="0"/>
              <a:t>28</a:t>
            </a:fld>
            <a:endParaRPr lang="de-DE"/>
          </a:p>
        </p:txBody>
      </p:sp>
    </p:spTree>
    <p:extLst>
      <p:ext uri="{BB962C8B-B14F-4D97-AF65-F5344CB8AC3E}">
        <p14:creationId xmlns:p14="http://schemas.microsoft.com/office/powerpoint/2010/main" val="3757674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Bayern gute </a:t>
            </a:r>
            <a:r>
              <a:rPr lang="de-DE" dirty="0" err="1"/>
              <a:t>Tox</a:t>
            </a:r>
            <a:endParaRPr lang="de-DE" dirty="0"/>
          </a:p>
        </p:txBody>
      </p:sp>
      <p:sp>
        <p:nvSpPr>
          <p:cNvPr id="4" name="Foliennummernplatzhalter 3"/>
          <p:cNvSpPr>
            <a:spLocks noGrp="1"/>
          </p:cNvSpPr>
          <p:nvPr>
            <p:ph type="sldNum" sz="quarter" idx="5"/>
          </p:nvPr>
        </p:nvSpPr>
        <p:spPr/>
        <p:txBody>
          <a:bodyPr/>
          <a:lstStyle/>
          <a:p>
            <a:fld id="{6BAA42B8-FA3F-4CB8-BB3E-1A2BC232D6A9}" type="slidenum">
              <a:rPr lang="de-DE" smtClean="0"/>
              <a:t>29</a:t>
            </a:fld>
            <a:endParaRPr lang="de-DE"/>
          </a:p>
        </p:txBody>
      </p:sp>
    </p:spTree>
    <p:extLst>
      <p:ext uri="{BB962C8B-B14F-4D97-AF65-F5344CB8AC3E}">
        <p14:creationId xmlns:p14="http://schemas.microsoft.com/office/powerpoint/2010/main" val="4109715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Darknet, Dealer im Bekanntenkreis, Straßendealer</a:t>
            </a:r>
          </a:p>
        </p:txBody>
      </p:sp>
      <p:sp>
        <p:nvSpPr>
          <p:cNvPr id="4" name="Foliennummernplatzhalter 3"/>
          <p:cNvSpPr>
            <a:spLocks noGrp="1"/>
          </p:cNvSpPr>
          <p:nvPr>
            <p:ph type="sldNum" sz="quarter" idx="5"/>
          </p:nvPr>
        </p:nvSpPr>
        <p:spPr/>
        <p:txBody>
          <a:bodyPr/>
          <a:lstStyle/>
          <a:p>
            <a:fld id="{6BAA42B8-FA3F-4CB8-BB3E-1A2BC232D6A9}" type="slidenum">
              <a:rPr lang="de-DE" smtClean="0"/>
              <a:t>32</a:t>
            </a:fld>
            <a:endParaRPr lang="de-DE"/>
          </a:p>
        </p:txBody>
      </p:sp>
    </p:spTree>
    <p:extLst>
      <p:ext uri="{BB962C8B-B14F-4D97-AF65-F5344CB8AC3E}">
        <p14:creationId xmlns:p14="http://schemas.microsoft.com/office/powerpoint/2010/main" val="3804183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Naloxon Beispiel aus Irland</a:t>
            </a:r>
          </a:p>
        </p:txBody>
      </p:sp>
      <p:sp>
        <p:nvSpPr>
          <p:cNvPr id="4" name="Foliennummernplatzhalter 3"/>
          <p:cNvSpPr>
            <a:spLocks noGrp="1"/>
          </p:cNvSpPr>
          <p:nvPr>
            <p:ph type="sldNum" sz="quarter" idx="5"/>
          </p:nvPr>
        </p:nvSpPr>
        <p:spPr/>
        <p:txBody>
          <a:bodyPr/>
          <a:lstStyle/>
          <a:p>
            <a:fld id="{6BAA42B8-FA3F-4CB8-BB3E-1A2BC232D6A9}" type="slidenum">
              <a:rPr lang="de-DE" smtClean="0"/>
              <a:t>35</a:t>
            </a:fld>
            <a:endParaRPr lang="de-DE"/>
          </a:p>
        </p:txBody>
      </p:sp>
    </p:spTree>
    <p:extLst>
      <p:ext uri="{BB962C8B-B14F-4D97-AF65-F5344CB8AC3E}">
        <p14:creationId xmlns:p14="http://schemas.microsoft.com/office/powerpoint/2010/main" val="251916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66233" y="304801"/>
            <a:ext cx="10668000" cy="1216025"/>
          </a:xfrm>
        </p:spPr>
        <p:txBody>
          <a:bodyPr/>
          <a:lstStyle/>
          <a:p>
            <a:r>
              <a:rPr lang="de-DE"/>
              <a:t>Titelmasterformat durch Klicken bearbeiten</a:t>
            </a:r>
          </a:p>
        </p:txBody>
      </p:sp>
      <p:sp>
        <p:nvSpPr>
          <p:cNvPr id="3" name="Textplatzhalter 2"/>
          <p:cNvSpPr>
            <a:spLocks noGrp="1"/>
          </p:cNvSpPr>
          <p:nvPr>
            <p:ph type="body" sz="half" idx="1"/>
          </p:nvPr>
        </p:nvSpPr>
        <p:spPr>
          <a:xfrm>
            <a:off x="755651" y="1752600"/>
            <a:ext cx="5232400" cy="4267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1251" y="1752600"/>
            <a:ext cx="5232400" cy="4267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9E99655-D642-22BD-0730-57FDAAE9C970}"/>
              </a:ext>
            </a:extLst>
          </p:cNvPr>
          <p:cNvSpPr>
            <a:spLocks noGrp="1"/>
          </p:cNvSpPr>
          <p:nvPr>
            <p:ph type="dt" sz="half" idx="10"/>
          </p:nvPr>
        </p:nvSpPr>
        <p:spPr>
          <a:xfrm>
            <a:off x="812800" y="6245225"/>
            <a:ext cx="2641600" cy="476250"/>
          </a:xfrm>
        </p:spPr>
        <p:txBody>
          <a:bodyPr/>
          <a:lstStyle>
            <a:lvl1pPr>
              <a:defRPr/>
            </a:lvl1pPr>
          </a:lstStyle>
          <a:p>
            <a:pPr>
              <a:defRPr/>
            </a:pPr>
            <a:endParaRPr lang="de-DE"/>
          </a:p>
        </p:txBody>
      </p:sp>
      <p:sp>
        <p:nvSpPr>
          <p:cNvPr id="6" name="Fußzeilenplatzhalter 5">
            <a:extLst>
              <a:ext uri="{FF2B5EF4-FFF2-40B4-BE49-F238E27FC236}">
                <a16:creationId xmlns:a16="http://schemas.microsoft.com/office/drawing/2014/main" id="{80EA4748-3F18-CED8-5EF4-839330352BDD}"/>
              </a:ext>
            </a:extLst>
          </p:cNvPr>
          <p:cNvSpPr>
            <a:spLocks noGrp="1"/>
          </p:cNvSpPr>
          <p:nvPr>
            <p:ph type="ftr" sz="quarter" idx="11"/>
          </p:nvPr>
        </p:nvSpPr>
        <p:spPr>
          <a:xfrm>
            <a:off x="4165600" y="6245225"/>
            <a:ext cx="3860800" cy="476250"/>
          </a:xfrm>
        </p:spPr>
        <p:txBody>
          <a:bodyPr/>
          <a:lstStyle>
            <a:lvl1pPr>
              <a:defRPr/>
            </a:lvl1pPr>
          </a:lstStyle>
          <a:p>
            <a:pPr>
              <a:defRPr/>
            </a:pPr>
            <a:endParaRPr lang="de-DE"/>
          </a:p>
        </p:txBody>
      </p:sp>
      <p:sp>
        <p:nvSpPr>
          <p:cNvPr id="7" name="Foliennummernplatzhalter 6">
            <a:extLst>
              <a:ext uri="{FF2B5EF4-FFF2-40B4-BE49-F238E27FC236}">
                <a16:creationId xmlns:a16="http://schemas.microsoft.com/office/drawing/2014/main" id="{648E4BEF-7A89-22ED-0D98-D3B939797C89}"/>
              </a:ext>
            </a:extLst>
          </p:cNvPr>
          <p:cNvSpPr>
            <a:spLocks noGrp="1"/>
          </p:cNvSpPr>
          <p:nvPr>
            <p:ph type="sldNum" sz="quarter" idx="12"/>
          </p:nvPr>
        </p:nvSpPr>
        <p:spPr>
          <a:xfrm>
            <a:off x="8737600" y="6245225"/>
            <a:ext cx="2641600" cy="476250"/>
          </a:xfrm>
        </p:spPr>
        <p:txBody>
          <a:bodyPr/>
          <a:lstStyle>
            <a:lvl1pPr>
              <a:defRPr/>
            </a:lvl1pPr>
          </a:lstStyle>
          <a:p>
            <a:pPr>
              <a:defRPr/>
            </a:pPr>
            <a:fld id="{479EFCAA-C5CA-4A49-8AB5-4C562E41A8F7}" type="slidenum">
              <a:rPr lang="de-DE" altLang="de-DE"/>
              <a:pPr>
                <a:defRPr/>
              </a:pPr>
              <a:t>‹Nr.›</a:t>
            </a:fld>
            <a:endParaRPr lang="de-DE" altLang="de-DE"/>
          </a:p>
        </p:txBody>
      </p:sp>
    </p:spTree>
    <p:extLst>
      <p:ext uri="{BB962C8B-B14F-4D97-AF65-F5344CB8AC3E}">
        <p14:creationId xmlns:p14="http://schemas.microsoft.com/office/powerpoint/2010/main" val="2151127644"/>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4/15/2026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‹Nr.›</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jpeg"/><Relationship Id="rId7"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jpe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6.jpe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2.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7.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jpe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jpe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jpeg"/><Relationship Id="rId3" Type="http://schemas.openxmlformats.org/officeDocument/2006/relationships/image" Target="../media/image10.jpg"/><Relationship Id="rId7" Type="http://schemas.openxmlformats.org/officeDocument/2006/relationships/image" Target="../media/image14.jpg"/><Relationship Id="rId12"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a:extLst>
              <a:ext uri="{FF2B5EF4-FFF2-40B4-BE49-F238E27FC236}">
                <a16:creationId xmlns:a16="http://schemas.microsoft.com/office/drawing/2014/main" id="{11FB6DC1-8496-AB6C-FFF9-A0873F92B49D}"/>
              </a:ext>
            </a:extLst>
          </p:cNvPr>
          <p:cNvSpPr>
            <a:spLocks noGrp="1"/>
          </p:cNvSpPr>
          <p:nvPr>
            <p:ph type="ctrTitle"/>
          </p:nvPr>
        </p:nvSpPr>
        <p:spPr/>
        <p:txBody>
          <a:bodyPr/>
          <a:lstStyle/>
          <a:p>
            <a:pPr eaLnBrk="1" hangingPunct="1"/>
            <a:r>
              <a:rPr lang="de-DE" altLang="de-DE" sz="2800" i="1" dirty="0"/>
              <a:t>Synthetische Opioide – Chemie, Usergruppen, Verkaufswege und</a:t>
            </a:r>
            <a:br>
              <a:rPr lang="de-DE" altLang="de-DE" sz="2800" i="1" dirty="0"/>
            </a:br>
            <a:r>
              <a:rPr lang="de-DE" altLang="de-DE" sz="2800" i="1" dirty="0"/>
              <a:t>aktuelle Herausforderungen</a:t>
            </a:r>
            <a:endParaRPr lang="en-GB" altLang="de-DE" sz="2800" i="1" dirty="0"/>
          </a:p>
        </p:txBody>
      </p:sp>
      <p:sp>
        <p:nvSpPr>
          <p:cNvPr id="3" name="Untertitel 2">
            <a:extLst>
              <a:ext uri="{FF2B5EF4-FFF2-40B4-BE49-F238E27FC236}">
                <a16:creationId xmlns:a16="http://schemas.microsoft.com/office/drawing/2014/main" id="{718C66A2-06BE-12DC-0CF1-939FC1935545}"/>
              </a:ext>
            </a:extLst>
          </p:cNvPr>
          <p:cNvSpPr>
            <a:spLocks noGrp="1"/>
          </p:cNvSpPr>
          <p:nvPr>
            <p:ph type="subTitle" idx="1"/>
          </p:nvPr>
        </p:nvSpPr>
        <p:spPr>
          <a:xfrm>
            <a:off x="2895600" y="3860800"/>
            <a:ext cx="6400800" cy="1752600"/>
          </a:xfrm>
        </p:spPr>
        <p:txBody>
          <a:bodyPr rtlCol="0">
            <a:normAutofit/>
          </a:bodyPr>
          <a:lstStyle/>
          <a:p>
            <a:pPr>
              <a:defRPr/>
            </a:pPr>
            <a:r>
              <a:rPr lang="de-DE" b="1" dirty="0"/>
              <a:t>17.04.2026</a:t>
            </a:r>
          </a:p>
          <a:p>
            <a:pPr>
              <a:defRPr/>
            </a:pPr>
            <a:endParaRPr lang="de-DE" b="1" dirty="0"/>
          </a:p>
          <a:p>
            <a:pPr>
              <a:defRPr/>
            </a:pPr>
            <a:r>
              <a:rPr lang="de-DE" sz="3000" i="1" dirty="0">
                <a:solidFill>
                  <a:schemeClr val="tx1"/>
                </a:solidFill>
                <a:latin typeface="+mj-lt"/>
                <a:ea typeface="+mj-ea"/>
                <a:cs typeface="+mj-cs"/>
              </a:rPr>
              <a:t>Karsten Tögel-Lins und Henrik Schöfer </a:t>
            </a:r>
          </a:p>
        </p:txBody>
      </p:sp>
      <p:pic>
        <p:nvPicPr>
          <p:cNvPr id="2" name="Picture 2">
            <a:extLst>
              <a:ext uri="{FF2B5EF4-FFF2-40B4-BE49-F238E27FC236}">
                <a16:creationId xmlns:a16="http://schemas.microsoft.com/office/drawing/2014/main" id="{95063FA9-F1C7-108E-FCE4-9DDC0CF8E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S:\BASIS\Außendarstellung\Corporate Identity_2018_ff\jpg\BASIS_Logo_cmyk.jpg">
            <a:extLst>
              <a:ext uri="{FF2B5EF4-FFF2-40B4-BE49-F238E27FC236}">
                <a16:creationId xmlns:a16="http://schemas.microsoft.com/office/drawing/2014/main" id="{85F533FA-2174-27E8-9B32-F88AA3996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54E2B-67B7-1072-1C2C-0FA6BBAE885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7AABDA4-90B9-795A-E43B-2F4B9DB62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424C5EC5-07DA-CFAD-404D-92E23E70D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liennummernplatzhalter 4">
            <a:extLst>
              <a:ext uri="{FF2B5EF4-FFF2-40B4-BE49-F238E27FC236}">
                <a16:creationId xmlns:a16="http://schemas.microsoft.com/office/drawing/2014/main" id="{FA0D3557-9DBF-0802-D631-86BC600281B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90046-DA73-4BBF-84B5-C08E6F75191A}" type="slidenum">
              <a:rPr kumimoji="0" lang="en-US"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pic>
        <p:nvPicPr>
          <p:cNvPr id="9" name="Grafik 8" descr="Ein Bild, das Text, Zeichnung, Cartoon, Darstellung enthält.&#10;&#10;KI-generierte Inhalte können fehlerhaft sein.">
            <a:extLst>
              <a:ext uri="{FF2B5EF4-FFF2-40B4-BE49-F238E27FC236}">
                <a16:creationId xmlns:a16="http://schemas.microsoft.com/office/drawing/2014/main" id="{CEB79AA5-CF2B-6A20-BCD0-5DAF0B5B1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57" y="2396396"/>
            <a:ext cx="4365812" cy="3274359"/>
          </a:xfrm>
          <a:prstGeom prst="rect">
            <a:avLst/>
          </a:prstGeom>
        </p:spPr>
      </p:pic>
      <p:pic>
        <p:nvPicPr>
          <p:cNvPr id="10" name="Grafik 9" descr="Ein Bild, das Text, Screenshot, Schrift, Reihe enthält.&#10;&#10;KI-generierte Inhalte können fehlerhaft sein.">
            <a:extLst>
              <a:ext uri="{FF2B5EF4-FFF2-40B4-BE49-F238E27FC236}">
                <a16:creationId xmlns:a16="http://schemas.microsoft.com/office/drawing/2014/main" id="{C0B9C34F-58F5-1E4F-BC64-98293CDB68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2669" y="3236712"/>
            <a:ext cx="3933265" cy="2185148"/>
          </a:xfrm>
          <a:prstGeom prst="rect">
            <a:avLst/>
          </a:prstGeom>
        </p:spPr>
      </p:pic>
      <p:pic>
        <p:nvPicPr>
          <p:cNvPr id="11" name="Grafik 10" descr="Ein Bild, das Diagramm, Text enthält.&#10;&#10;KI-generierte Inhalte können fehlerhaft sein.">
            <a:extLst>
              <a:ext uri="{FF2B5EF4-FFF2-40B4-BE49-F238E27FC236}">
                <a16:creationId xmlns:a16="http://schemas.microsoft.com/office/drawing/2014/main" id="{E8706013-93FC-5805-E9CF-B854C66D19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5933" y="319508"/>
            <a:ext cx="5228449" cy="2519162"/>
          </a:xfrm>
          <a:prstGeom prst="rect">
            <a:avLst/>
          </a:prstGeom>
        </p:spPr>
      </p:pic>
      <p:pic>
        <p:nvPicPr>
          <p:cNvPr id="12" name="Grafik 11" descr="Ein Bild, das Person, draußen, Baum, Menschliches Gesicht enthält.&#10;&#10;KI-generierte Inhalte können fehlerhaft sein.">
            <a:extLst>
              <a:ext uri="{FF2B5EF4-FFF2-40B4-BE49-F238E27FC236}">
                <a16:creationId xmlns:a16="http://schemas.microsoft.com/office/drawing/2014/main" id="{97EF5B1F-BA50-30CD-17A2-BA33C3397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365" y="2909811"/>
            <a:ext cx="1340596" cy="2000169"/>
          </a:xfrm>
          <a:prstGeom prst="rect">
            <a:avLst/>
          </a:prstGeom>
        </p:spPr>
      </p:pic>
      <p:pic>
        <p:nvPicPr>
          <p:cNvPr id="14" name="Grafik 13" descr="Ein Bild, das Nahaufnahme, Wimper, Iris, Orgel enthält.&#10;&#10;KI-generierte Inhalte können fehlerhaft sein.">
            <a:extLst>
              <a:ext uri="{FF2B5EF4-FFF2-40B4-BE49-F238E27FC236}">
                <a16:creationId xmlns:a16="http://schemas.microsoft.com/office/drawing/2014/main" id="{E94EC842-6B0F-027B-2D61-4EC3CA1A9731}"/>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9530538" y="3824707"/>
            <a:ext cx="2252855" cy="1501903"/>
          </a:xfrm>
          <a:prstGeom prst="rect">
            <a:avLst/>
          </a:prstGeom>
        </p:spPr>
      </p:pic>
    </p:spTree>
    <p:extLst>
      <p:ext uri="{BB962C8B-B14F-4D97-AF65-F5344CB8AC3E}">
        <p14:creationId xmlns:p14="http://schemas.microsoft.com/office/powerpoint/2010/main" val="3078364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hwarz, Dunkelheit enthält.&#10;&#10;KI-generierte Inhalte können fehlerhaft sein.">
            <a:extLst>
              <a:ext uri="{FF2B5EF4-FFF2-40B4-BE49-F238E27FC236}">
                <a16:creationId xmlns:a16="http://schemas.microsoft.com/office/drawing/2014/main" id="{AF675BFC-01C5-D60A-1BBB-3E31B5917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598" y="1669633"/>
            <a:ext cx="2880320" cy="1269141"/>
          </a:xfrm>
          <a:prstGeom prst="rect">
            <a:avLst/>
          </a:prstGeom>
        </p:spPr>
      </p:pic>
      <p:sp>
        <p:nvSpPr>
          <p:cNvPr id="4" name="Textfeld 3">
            <a:extLst>
              <a:ext uri="{FF2B5EF4-FFF2-40B4-BE49-F238E27FC236}">
                <a16:creationId xmlns:a16="http://schemas.microsoft.com/office/drawing/2014/main" id="{7860C661-0344-5D8F-976E-A288462A458C}"/>
              </a:ext>
            </a:extLst>
          </p:cNvPr>
          <p:cNvSpPr txBox="1"/>
          <p:nvPr/>
        </p:nvSpPr>
        <p:spPr>
          <a:xfrm>
            <a:off x="2570586" y="2876186"/>
            <a:ext cx="646331" cy="246221"/>
          </a:xfrm>
          <a:prstGeom prst="rect">
            <a:avLst/>
          </a:prstGeom>
          <a:noFill/>
        </p:spPr>
        <p:txBody>
          <a:bodyPr wrap="none" rtlCol="0">
            <a:spAutoFit/>
          </a:bodyPr>
          <a:lstStyle/>
          <a:p>
            <a:r>
              <a:rPr lang="de-DE" sz="1000" b="1" dirty="0" err="1"/>
              <a:t>Fentanyl</a:t>
            </a:r>
            <a:endParaRPr lang="de-DE" sz="1000" b="1" dirty="0"/>
          </a:p>
        </p:txBody>
      </p:sp>
      <p:pic>
        <p:nvPicPr>
          <p:cNvPr id="6" name="Grafik 5" descr="Ein Bild, das Schwarz, Dunkelheit enthält.&#10;&#10;KI-generierte Inhalte können fehlerhaft sein.">
            <a:extLst>
              <a:ext uri="{FF2B5EF4-FFF2-40B4-BE49-F238E27FC236}">
                <a16:creationId xmlns:a16="http://schemas.microsoft.com/office/drawing/2014/main" id="{7A26D5A3-0199-93B1-2577-0DA6D2CBD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9" y="3861049"/>
            <a:ext cx="2441501" cy="2177005"/>
          </a:xfrm>
          <a:prstGeom prst="rect">
            <a:avLst/>
          </a:prstGeom>
        </p:spPr>
      </p:pic>
      <p:sp>
        <p:nvSpPr>
          <p:cNvPr id="7" name="Textfeld 6">
            <a:extLst>
              <a:ext uri="{FF2B5EF4-FFF2-40B4-BE49-F238E27FC236}">
                <a16:creationId xmlns:a16="http://schemas.microsoft.com/office/drawing/2014/main" id="{D408CAE0-F5A0-8EFD-EE05-52556BBE69A1}"/>
              </a:ext>
            </a:extLst>
          </p:cNvPr>
          <p:cNvSpPr txBox="1"/>
          <p:nvPr/>
        </p:nvSpPr>
        <p:spPr>
          <a:xfrm>
            <a:off x="2668047" y="5914943"/>
            <a:ext cx="593432" cy="246221"/>
          </a:xfrm>
          <a:prstGeom prst="rect">
            <a:avLst/>
          </a:prstGeom>
          <a:noFill/>
        </p:spPr>
        <p:txBody>
          <a:bodyPr wrap="none" rtlCol="0">
            <a:spAutoFit/>
          </a:bodyPr>
          <a:lstStyle/>
          <a:p>
            <a:r>
              <a:rPr lang="de-DE" sz="1000" b="1" dirty="0" err="1"/>
              <a:t>Nitazen</a:t>
            </a:r>
            <a:endParaRPr lang="de-DE" sz="1000" b="1" dirty="0"/>
          </a:p>
        </p:txBody>
      </p:sp>
      <p:sp>
        <p:nvSpPr>
          <p:cNvPr id="8" name="Textfeld 7">
            <a:extLst>
              <a:ext uri="{FF2B5EF4-FFF2-40B4-BE49-F238E27FC236}">
                <a16:creationId xmlns:a16="http://schemas.microsoft.com/office/drawing/2014/main" id="{5B7EFB20-452B-EC36-C514-3D8A0ED41986}"/>
              </a:ext>
            </a:extLst>
          </p:cNvPr>
          <p:cNvSpPr txBox="1"/>
          <p:nvPr/>
        </p:nvSpPr>
        <p:spPr>
          <a:xfrm>
            <a:off x="4871864" y="1464533"/>
            <a:ext cx="5358262" cy="2031325"/>
          </a:xfrm>
          <a:prstGeom prst="rect">
            <a:avLst/>
          </a:prstGeom>
          <a:noFill/>
        </p:spPr>
        <p:txBody>
          <a:bodyPr wrap="none" rtlCol="0">
            <a:spAutoFit/>
          </a:bodyPr>
          <a:lstStyle/>
          <a:p>
            <a:pPr marL="285750" indent="-285750">
              <a:buFont typeface="Arial" panose="020B0604020202020204" pitchFamily="34" charset="0"/>
              <a:buChar char="•"/>
            </a:pPr>
            <a:r>
              <a:rPr lang="de-DE" dirty="0"/>
              <a:t>Janssen Pharmaceutica 1959</a:t>
            </a:r>
          </a:p>
          <a:p>
            <a:pPr marL="285750" indent="-285750">
              <a:buFont typeface="Arial" panose="020B0604020202020204" pitchFamily="34" charset="0"/>
              <a:buChar char="•"/>
            </a:pPr>
            <a:r>
              <a:rPr lang="de-DE" dirty="0"/>
              <a:t>Ca. 100-fachte Potenz von Morphium</a:t>
            </a:r>
          </a:p>
          <a:p>
            <a:pPr marL="285750" indent="-285750">
              <a:buFont typeface="Arial" panose="020B0604020202020204" pitchFamily="34" charset="0"/>
              <a:buChar char="•"/>
            </a:pPr>
            <a:r>
              <a:rPr lang="de-DE" dirty="0"/>
              <a:t>Vermarktung und Zulassung als Schmerzmittel</a:t>
            </a:r>
          </a:p>
          <a:p>
            <a:pPr marL="285750" indent="-285750">
              <a:buFont typeface="Arial" panose="020B0604020202020204" pitchFamily="34" charset="0"/>
              <a:buChar char="•"/>
            </a:pPr>
            <a:r>
              <a:rPr lang="de-DE" dirty="0"/>
              <a:t>Seit 2017 von der Weltgesundheitsorganisation als</a:t>
            </a:r>
          </a:p>
          <a:p>
            <a:r>
              <a:rPr lang="de-DE" dirty="0"/>
              <a:t>     unentbehrliches Arzneimittel eingestuft.</a:t>
            </a:r>
          </a:p>
          <a:p>
            <a:pPr marL="285750" indent="-285750">
              <a:buFont typeface="Arial" panose="020B0604020202020204" pitchFamily="34" charset="0"/>
              <a:buChar char="•"/>
            </a:pPr>
            <a:r>
              <a:rPr lang="de-DE" dirty="0"/>
              <a:t>Leitstruktur für die </a:t>
            </a:r>
            <a:r>
              <a:rPr lang="de-DE" dirty="0" err="1"/>
              <a:t>Fentanyle</a:t>
            </a:r>
            <a:r>
              <a:rPr lang="de-DE" dirty="0"/>
              <a:t> (mind. 1500 Vertreter)</a:t>
            </a:r>
          </a:p>
          <a:p>
            <a:pPr marL="285750" indent="-285750">
              <a:buFont typeface="Arial" panose="020B0604020202020204" pitchFamily="34" charset="0"/>
              <a:buChar char="•"/>
            </a:pPr>
            <a:r>
              <a:rPr lang="de-DE" dirty="0" err="1"/>
              <a:t>Carfentanyl</a:t>
            </a:r>
            <a:r>
              <a:rPr lang="de-DE" dirty="0"/>
              <a:t> ca. 10.000 Potenz von Morphium</a:t>
            </a:r>
          </a:p>
        </p:txBody>
      </p:sp>
      <p:sp>
        <p:nvSpPr>
          <p:cNvPr id="9" name="Textfeld 8">
            <a:extLst>
              <a:ext uri="{FF2B5EF4-FFF2-40B4-BE49-F238E27FC236}">
                <a16:creationId xmlns:a16="http://schemas.microsoft.com/office/drawing/2014/main" id="{13ACDBC9-2529-B6BA-BFBB-C09B6BDAC30E}"/>
              </a:ext>
            </a:extLst>
          </p:cNvPr>
          <p:cNvSpPr txBox="1"/>
          <p:nvPr/>
        </p:nvSpPr>
        <p:spPr>
          <a:xfrm>
            <a:off x="4871865" y="3861048"/>
            <a:ext cx="5727081" cy="2031325"/>
          </a:xfrm>
          <a:prstGeom prst="rect">
            <a:avLst/>
          </a:prstGeom>
          <a:noFill/>
        </p:spPr>
        <p:txBody>
          <a:bodyPr wrap="none" rtlCol="0">
            <a:spAutoFit/>
          </a:bodyPr>
          <a:lstStyle/>
          <a:p>
            <a:pPr marL="285750" indent="-285750">
              <a:buFont typeface="Arial" panose="020B0604020202020204" pitchFamily="34" charset="0"/>
              <a:buChar char="•"/>
            </a:pPr>
            <a:r>
              <a:rPr lang="de-DE" dirty="0"/>
              <a:t>Ciba AG 1957</a:t>
            </a:r>
          </a:p>
          <a:p>
            <a:pPr marL="285750" indent="-285750">
              <a:buFont typeface="Arial" panose="020B0604020202020204" pitchFamily="34" charset="0"/>
              <a:buChar char="•"/>
            </a:pPr>
            <a:r>
              <a:rPr lang="de-DE" dirty="0"/>
              <a:t>Etwas potenter als Morphium </a:t>
            </a:r>
          </a:p>
          <a:p>
            <a:pPr marL="285750" indent="-285750">
              <a:buFont typeface="Arial" panose="020B0604020202020204" pitchFamily="34" charset="0"/>
              <a:buChar char="•"/>
            </a:pPr>
            <a:r>
              <a:rPr lang="de-DE" dirty="0"/>
              <a:t>Keine Vermarktung und Zulassung als Schmerzmittel</a:t>
            </a:r>
          </a:p>
          <a:p>
            <a:pPr marL="285750" indent="-285750">
              <a:buFont typeface="Arial" panose="020B0604020202020204" pitchFamily="34" charset="0"/>
              <a:buChar char="•"/>
            </a:pPr>
            <a:r>
              <a:rPr lang="de-DE" dirty="0"/>
              <a:t>Leitstruktur für die </a:t>
            </a:r>
            <a:r>
              <a:rPr lang="de-DE" dirty="0" err="1"/>
              <a:t>Nitazene</a:t>
            </a:r>
            <a:r>
              <a:rPr lang="de-DE" dirty="0"/>
              <a:t> / Gruppe der Benzimidazol </a:t>
            </a:r>
          </a:p>
          <a:p>
            <a:pPr marL="285750" indent="-285750">
              <a:buFont typeface="Arial" panose="020B0604020202020204" pitchFamily="34" charset="0"/>
              <a:buChar char="•"/>
            </a:pPr>
            <a:r>
              <a:rPr lang="de-DE" dirty="0"/>
              <a:t>Einzelne Derivate wesentlich potenter als </a:t>
            </a:r>
            <a:r>
              <a:rPr lang="de-DE" dirty="0" err="1"/>
              <a:t>Fentanyl</a:t>
            </a:r>
            <a:endParaRPr lang="de-DE" dirty="0"/>
          </a:p>
          <a:p>
            <a:r>
              <a:rPr lang="de-DE" dirty="0"/>
              <a:t>     (z.B. </a:t>
            </a:r>
            <a:r>
              <a:rPr lang="de-DE" dirty="0" err="1"/>
              <a:t>Isotonitazen</a:t>
            </a:r>
            <a:r>
              <a:rPr lang="de-DE" dirty="0"/>
              <a:t>)</a:t>
            </a:r>
          </a:p>
          <a:p>
            <a:endParaRPr lang="de-DE" dirty="0"/>
          </a:p>
        </p:txBody>
      </p:sp>
      <p:pic>
        <p:nvPicPr>
          <p:cNvPr id="2" name="Picture 2">
            <a:extLst>
              <a:ext uri="{FF2B5EF4-FFF2-40B4-BE49-F238E27FC236}">
                <a16:creationId xmlns:a16="http://schemas.microsoft.com/office/drawing/2014/main" id="{E26343CC-2EAA-CB8F-0B00-FD8793985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BASIS\Außendarstellung\Corporate Identity_2018_ff\jpg\BASIS_Logo_cmyk.jpg">
            <a:extLst>
              <a:ext uri="{FF2B5EF4-FFF2-40B4-BE49-F238E27FC236}">
                <a16:creationId xmlns:a16="http://schemas.microsoft.com/office/drawing/2014/main" id="{781CF383-C7BA-D688-43B8-65D78F3823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CB3060B9-ED88-832E-9EE2-E6D3FC955F14}"/>
              </a:ext>
            </a:extLst>
          </p:cNvPr>
          <p:cNvSpPr txBox="1"/>
          <p:nvPr/>
        </p:nvSpPr>
        <p:spPr>
          <a:xfrm>
            <a:off x="1631505" y="1795810"/>
            <a:ext cx="7794121" cy="1754326"/>
          </a:xfrm>
          <a:prstGeom prst="rect">
            <a:avLst/>
          </a:prstGeom>
          <a:noFill/>
        </p:spPr>
        <p:txBody>
          <a:bodyPr wrap="none" rtlCol="0">
            <a:spAutoFit/>
          </a:bodyPr>
          <a:lstStyle/>
          <a:p>
            <a:pPr marL="285750" indent="-285750">
              <a:buFont typeface="Arial" panose="020B0604020202020204" pitchFamily="34" charset="0"/>
              <a:buChar char="•"/>
            </a:pPr>
            <a:r>
              <a:rPr lang="de-DE" dirty="0"/>
              <a:t>Vollsynthetische Opioide können unabhängig von Agrarprodukten (Mohn)</a:t>
            </a:r>
          </a:p>
          <a:p>
            <a:r>
              <a:rPr lang="de-DE" dirty="0"/>
              <a:t>      hergestellt werden.</a:t>
            </a:r>
          </a:p>
          <a:p>
            <a:pPr marL="285750" indent="-285750">
              <a:buFont typeface="Arial" panose="020B0604020202020204" pitchFamily="34" charset="0"/>
              <a:buChar char="•"/>
            </a:pPr>
            <a:r>
              <a:rPr lang="de-DE" dirty="0"/>
              <a:t>Preis pro Dosis noch niedriger als bei Opiaten.</a:t>
            </a:r>
          </a:p>
          <a:p>
            <a:pPr marL="285750" indent="-285750">
              <a:buFont typeface="Arial" panose="020B0604020202020204" pitchFamily="34" charset="0"/>
              <a:buChar char="•"/>
            </a:pPr>
            <a:r>
              <a:rPr lang="de-DE" dirty="0"/>
              <a:t>Ein Schmuggel aus den klassischen Mohnanbaugebieten entfällt.</a:t>
            </a:r>
          </a:p>
          <a:p>
            <a:pPr marL="285750" indent="-285750">
              <a:buFont typeface="Arial" panose="020B0604020202020204" pitchFamily="34" charset="0"/>
              <a:buChar char="•"/>
            </a:pPr>
            <a:r>
              <a:rPr lang="de-DE" dirty="0"/>
              <a:t>Große Zahl an realisierten und theoretisch denkbaren Derivaten.</a:t>
            </a:r>
          </a:p>
          <a:p>
            <a:pPr marL="285750" indent="-285750">
              <a:buFont typeface="Arial" panose="020B0604020202020204" pitchFamily="34" charset="0"/>
              <a:buChar char="•"/>
            </a:pPr>
            <a:r>
              <a:rPr lang="de-DE" dirty="0"/>
              <a:t>Die hohe Potenz bedingt eine höhere Toxizität bei unsachgemäßem Gebrauch</a:t>
            </a:r>
          </a:p>
        </p:txBody>
      </p:sp>
      <p:pic>
        <p:nvPicPr>
          <p:cNvPr id="7" name="Grafik 6">
            <a:extLst>
              <a:ext uri="{FF2B5EF4-FFF2-40B4-BE49-F238E27FC236}">
                <a16:creationId xmlns:a16="http://schemas.microsoft.com/office/drawing/2014/main" id="{75E332A3-5723-06E5-E436-E946067E8877}"/>
              </a:ext>
            </a:extLst>
          </p:cNvPr>
          <p:cNvPicPr>
            <a:picLocks noChangeAspect="1"/>
          </p:cNvPicPr>
          <p:nvPr/>
        </p:nvPicPr>
        <p:blipFill>
          <a:blip r:embed="rId2"/>
          <a:stretch>
            <a:fillRect/>
          </a:stretch>
        </p:blipFill>
        <p:spPr>
          <a:xfrm>
            <a:off x="6312024" y="4138513"/>
            <a:ext cx="3629770" cy="2016224"/>
          </a:xfrm>
          <a:prstGeom prst="rect">
            <a:avLst/>
          </a:prstGeom>
        </p:spPr>
      </p:pic>
      <p:grpSp>
        <p:nvGrpSpPr>
          <p:cNvPr id="8" name="Gruppieren 7">
            <a:extLst>
              <a:ext uri="{FF2B5EF4-FFF2-40B4-BE49-F238E27FC236}">
                <a16:creationId xmlns:a16="http://schemas.microsoft.com/office/drawing/2014/main" id="{78E9C6DC-EDDA-978A-BDBC-0396DC76B9C7}"/>
              </a:ext>
            </a:extLst>
          </p:cNvPr>
          <p:cNvGrpSpPr/>
          <p:nvPr/>
        </p:nvGrpSpPr>
        <p:grpSpPr>
          <a:xfrm>
            <a:off x="2024693" y="3729277"/>
            <a:ext cx="3096344" cy="2736304"/>
            <a:chOff x="467544" y="3284985"/>
            <a:chExt cx="3096344" cy="2736304"/>
          </a:xfrm>
        </p:grpSpPr>
        <p:pic>
          <p:nvPicPr>
            <p:cNvPr id="9" name="Grafik 8" descr="Ein Bild, das Grafiken, Screenshot, Diagramm, Design enthält.&#10;&#10;KI-generierte Inhalte können fehlerhaft sein.">
              <a:extLst>
                <a:ext uri="{FF2B5EF4-FFF2-40B4-BE49-F238E27FC236}">
                  <a16:creationId xmlns:a16="http://schemas.microsoft.com/office/drawing/2014/main" id="{AFFE5D56-61C9-AC9A-B58A-2021988E1831}"/>
                </a:ext>
              </a:extLst>
            </p:cNvPr>
            <p:cNvPicPr>
              <a:picLocks noChangeAspect="1"/>
            </p:cNvPicPr>
            <p:nvPr/>
          </p:nvPicPr>
          <p:blipFill>
            <a:blip r:embed="rId3">
              <a:extLst>
                <a:ext uri="{28A0092B-C50C-407E-A947-70E740481C1C}">
                  <a14:useLocalDpi xmlns:a14="http://schemas.microsoft.com/office/drawing/2010/main" val="0"/>
                </a:ext>
              </a:extLst>
            </a:blip>
            <a:srcRect b="12517"/>
            <a:stretch>
              <a:fillRect/>
            </a:stretch>
          </p:blipFill>
          <p:spPr>
            <a:xfrm>
              <a:off x="467544" y="3284985"/>
              <a:ext cx="3096344" cy="2736304"/>
            </a:xfrm>
            <a:prstGeom prst="rect">
              <a:avLst/>
            </a:prstGeom>
          </p:spPr>
        </p:pic>
        <p:sp>
          <p:nvSpPr>
            <p:cNvPr id="10" name="Rechteck 9">
              <a:extLst>
                <a:ext uri="{FF2B5EF4-FFF2-40B4-BE49-F238E27FC236}">
                  <a16:creationId xmlns:a16="http://schemas.microsoft.com/office/drawing/2014/main" id="{82C4A0B5-F4DC-6885-CC23-916ED2107EC5}"/>
                </a:ext>
              </a:extLst>
            </p:cNvPr>
            <p:cNvSpPr/>
            <p:nvPr/>
          </p:nvSpPr>
          <p:spPr>
            <a:xfrm>
              <a:off x="2339752" y="4797152"/>
              <a:ext cx="144016"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49227BA9-7BC0-C011-4098-481767A51B75}"/>
                </a:ext>
              </a:extLst>
            </p:cNvPr>
            <p:cNvSpPr/>
            <p:nvPr/>
          </p:nvSpPr>
          <p:spPr>
            <a:xfrm>
              <a:off x="2015716" y="5445225"/>
              <a:ext cx="144016"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76925F2B-EF64-FD9C-72AF-959790379F4C}"/>
                </a:ext>
              </a:extLst>
            </p:cNvPr>
            <p:cNvSpPr/>
            <p:nvPr/>
          </p:nvSpPr>
          <p:spPr>
            <a:xfrm>
              <a:off x="1403648" y="5467238"/>
              <a:ext cx="144016"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345FE6D0-A894-3000-1CB5-E1B262BB1E0B}"/>
                </a:ext>
              </a:extLst>
            </p:cNvPr>
            <p:cNvSpPr/>
            <p:nvPr/>
          </p:nvSpPr>
          <p:spPr>
            <a:xfrm>
              <a:off x="1943708" y="4432232"/>
              <a:ext cx="144016"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A23B07FA-BB59-F2FF-3CB1-3940DD74CF11}"/>
                </a:ext>
              </a:extLst>
            </p:cNvPr>
            <p:cNvSpPr/>
            <p:nvPr/>
          </p:nvSpPr>
          <p:spPr>
            <a:xfrm>
              <a:off x="1403648" y="4432232"/>
              <a:ext cx="144016"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433D7CE1-6193-BED0-2F1C-9A8BD0E76DAB}"/>
                </a:ext>
              </a:extLst>
            </p:cNvPr>
            <p:cNvSpPr/>
            <p:nvPr/>
          </p:nvSpPr>
          <p:spPr>
            <a:xfrm>
              <a:off x="970088" y="4702333"/>
              <a:ext cx="144016"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70DB5466-A06F-7453-45EB-D4C43F17F86F}"/>
                </a:ext>
              </a:extLst>
            </p:cNvPr>
            <p:cNvSpPr/>
            <p:nvPr/>
          </p:nvSpPr>
          <p:spPr>
            <a:xfrm>
              <a:off x="1007072" y="5008295"/>
              <a:ext cx="144016"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8" name="Grafik 17" descr="Ein Bild, das Text, Schrift, Diagramm, Reihe enthält.&#10;&#10;KI-generierte Inhalte können fehlerhaft sein.">
            <a:extLst>
              <a:ext uri="{FF2B5EF4-FFF2-40B4-BE49-F238E27FC236}">
                <a16:creationId xmlns:a16="http://schemas.microsoft.com/office/drawing/2014/main" id="{339E544E-ABE7-1B82-848E-E907F1FCD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536" y="177852"/>
            <a:ext cx="5751576" cy="1479499"/>
          </a:xfrm>
          <a:prstGeom prst="rect">
            <a:avLst/>
          </a:prstGeom>
        </p:spPr>
      </p:pic>
      <p:pic>
        <p:nvPicPr>
          <p:cNvPr id="2" name="Picture 2">
            <a:extLst>
              <a:ext uri="{FF2B5EF4-FFF2-40B4-BE49-F238E27FC236}">
                <a16:creationId xmlns:a16="http://schemas.microsoft.com/office/drawing/2014/main" id="{4C3A4AF1-0970-4121-78AE-948DE54AE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DDD962DC-791E-90DB-6EAF-7C31DC634E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62248D3-331D-529A-C6FA-F3492594EBFF}"/>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82C85F8B-33AB-CBD7-6623-03A66156D64F}"/>
              </a:ext>
            </a:extLst>
          </p:cNvPr>
          <p:cNvPicPr>
            <a:picLocks noChangeAspect="1"/>
          </p:cNvPicPr>
          <p:nvPr/>
        </p:nvPicPr>
        <p:blipFill>
          <a:blip r:embed="rId2"/>
          <a:stretch>
            <a:fillRect/>
          </a:stretch>
        </p:blipFill>
        <p:spPr>
          <a:xfrm>
            <a:off x="1698258" y="1263650"/>
            <a:ext cx="9524694" cy="5365176"/>
          </a:xfrm>
          <a:prstGeom prst="rect">
            <a:avLst/>
          </a:prstGeom>
        </p:spPr>
      </p:pic>
      <p:sp>
        <p:nvSpPr>
          <p:cNvPr id="4" name="TextBox 9">
            <a:extLst>
              <a:ext uri="{FF2B5EF4-FFF2-40B4-BE49-F238E27FC236}">
                <a16:creationId xmlns:a16="http://schemas.microsoft.com/office/drawing/2014/main" id="{9B531659-F38E-C288-92C6-1DF3A68D5CE2}"/>
              </a:ext>
            </a:extLst>
          </p:cNvPr>
          <p:cNvSpPr txBox="1"/>
          <p:nvPr/>
        </p:nvSpPr>
        <p:spPr>
          <a:xfrm>
            <a:off x="1458021" y="6346104"/>
            <a:ext cx="9447431" cy="276999"/>
          </a:xfrm>
          <a:prstGeom prst="rect">
            <a:avLst/>
          </a:prstGeom>
          <a:noFill/>
        </p:spPr>
        <p:txBody>
          <a:bodyPr wrap="square">
            <a:spAutoFit/>
          </a:bodyPr>
          <a:lstStyle/>
          <a:p>
            <a:r>
              <a:rPr lang="de-DE" sz="1200" dirty="0"/>
              <a:t>https://www.unodc.org/documents/scientific/The_Challenge_of_NPS_A_technical_update_2024.pdf</a:t>
            </a:r>
          </a:p>
        </p:txBody>
      </p:sp>
      <p:pic>
        <p:nvPicPr>
          <p:cNvPr id="2" name="Picture 2">
            <a:extLst>
              <a:ext uri="{FF2B5EF4-FFF2-40B4-BE49-F238E27FC236}">
                <a16:creationId xmlns:a16="http://schemas.microsoft.com/office/drawing/2014/main" id="{5D7D240D-2983-719D-3B54-EECAC10E1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BASIS\Außendarstellung\Corporate Identity_2018_ff\jpg\BASIS_Logo_cmyk.jpg">
            <a:extLst>
              <a:ext uri="{FF2B5EF4-FFF2-40B4-BE49-F238E27FC236}">
                <a16:creationId xmlns:a16="http://schemas.microsoft.com/office/drawing/2014/main" id="{36058FD6-B1DA-4FBC-6782-A2DEEEB84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600408"/>
      </p:ext>
    </p:extLst>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8E69A86-C43F-2403-75B3-77C38AD08135}"/>
            </a:ext>
          </a:extLst>
        </p:cNvPr>
        <p:cNvGrpSpPr/>
        <p:nvPr/>
      </p:nvGrpSpPr>
      <p:grpSpPr>
        <a:xfrm>
          <a:off x="0" y="0"/>
          <a:ext cx="0" cy="0"/>
          <a:chOff x="0" y="0"/>
          <a:chExt cx="0" cy="0"/>
        </a:xfrm>
      </p:grpSpPr>
      <p:sp>
        <p:nvSpPr>
          <p:cNvPr id="4" name="TextBox 9">
            <a:extLst>
              <a:ext uri="{FF2B5EF4-FFF2-40B4-BE49-F238E27FC236}">
                <a16:creationId xmlns:a16="http://schemas.microsoft.com/office/drawing/2014/main" id="{DE9B84BC-95AF-E1AF-6B1D-32875EB3F5B4}"/>
              </a:ext>
            </a:extLst>
          </p:cNvPr>
          <p:cNvSpPr txBox="1"/>
          <p:nvPr/>
        </p:nvSpPr>
        <p:spPr>
          <a:xfrm>
            <a:off x="1775521" y="6490327"/>
            <a:ext cx="9447431" cy="276999"/>
          </a:xfrm>
          <a:prstGeom prst="rect">
            <a:avLst/>
          </a:prstGeom>
          <a:noFill/>
        </p:spPr>
        <p:txBody>
          <a:bodyPr wrap="square">
            <a:spAutoFit/>
          </a:bodyPr>
          <a:lstStyle/>
          <a:p>
            <a:r>
              <a:rPr lang="de-DE" sz="1200" dirty="0"/>
              <a:t>https://www.unodc.org/documents/scientific/The_Challenge_of_NPS_A_technical_update_2024.pdf</a:t>
            </a:r>
          </a:p>
        </p:txBody>
      </p:sp>
      <p:pic>
        <p:nvPicPr>
          <p:cNvPr id="5" name="Grafik 4">
            <a:extLst>
              <a:ext uri="{FF2B5EF4-FFF2-40B4-BE49-F238E27FC236}">
                <a16:creationId xmlns:a16="http://schemas.microsoft.com/office/drawing/2014/main" id="{B5D1FBD9-C087-03A5-7A4F-1EE8ABFF8AF0}"/>
              </a:ext>
            </a:extLst>
          </p:cNvPr>
          <p:cNvPicPr>
            <a:picLocks noChangeAspect="1"/>
          </p:cNvPicPr>
          <p:nvPr/>
        </p:nvPicPr>
        <p:blipFill>
          <a:blip r:embed="rId2"/>
          <a:stretch>
            <a:fillRect/>
          </a:stretch>
        </p:blipFill>
        <p:spPr>
          <a:xfrm>
            <a:off x="1744852" y="1616077"/>
            <a:ext cx="8869013" cy="4467849"/>
          </a:xfrm>
          <a:prstGeom prst="rect">
            <a:avLst/>
          </a:prstGeom>
        </p:spPr>
      </p:pic>
      <p:pic>
        <p:nvPicPr>
          <p:cNvPr id="2" name="Picture 2">
            <a:extLst>
              <a:ext uri="{FF2B5EF4-FFF2-40B4-BE49-F238E27FC236}">
                <a16:creationId xmlns:a16="http://schemas.microsoft.com/office/drawing/2014/main" id="{17CC314B-8408-B9B1-C66E-6A464CAE6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3F9D719E-28F9-D8E3-0C21-26E174049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841631"/>
      </p:ext>
    </p:extLst>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EA792CD-8EE9-DABF-A4DA-2BA7E075DE24}"/>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F82C6F3F-849A-F0EC-6AF4-B20E908D0CEB}"/>
              </a:ext>
            </a:extLst>
          </p:cNvPr>
          <p:cNvPicPr>
            <a:picLocks noChangeAspect="1"/>
          </p:cNvPicPr>
          <p:nvPr/>
        </p:nvPicPr>
        <p:blipFill>
          <a:blip r:embed="rId2"/>
          <a:stretch>
            <a:fillRect/>
          </a:stretch>
        </p:blipFill>
        <p:spPr>
          <a:xfrm>
            <a:off x="1524000" y="1761403"/>
            <a:ext cx="9144000" cy="4393335"/>
          </a:xfrm>
          <a:prstGeom prst="rect">
            <a:avLst/>
          </a:prstGeom>
        </p:spPr>
      </p:pic>
      <p:pic>
        <p:nvPicPr>
          <p:cNvPr id="3" name="Picture 2">
            <a:extLst>
              <a:ext uri="{FF2B5EF4-FFF2-40B4-BE49-F238E27FC236}">
                <a16:creationId xmlns:a16="http://schemas.microsoft.com/office/drawing/2014/main" id="{EC14226C-754B-9463-9FFA-D6977938A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S:\BASIS\Außendarstellung\Corporate Identity_2018_ff\jpg\BASIS_Logo_cmyk.jpg">
            <a:extLst>
              <a:ext uri="{FF2B5EF4-FFF2-40B4-BE49-F238E27FC236}">
                <a16:creationId xmlns:a16="http://schemas.microsoft.com/office/drawing/2014/main" id="{58EC7B7B-BB2E-2974-833F-8E6A80398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a:extLst>
              <a:ext uri="{FF2B5EF4-FFF2-40B4-BE49-F238E27FC236}">
                <a16:creationId xmlns:a16="http://schemas.microsoft.com/office/drawing/2014/main" id="{7A5F2C49-FE8D-5EDC-C2A9-D460B40BEC08}"/>
              </a:ext>
            </a:extLst>
          </p:cNvPr>
          <p:cNvSpPr txBox="1"/>
          <p:nvPr/>
        </p:nvSpPr>
        <p:spPr>
          <a:xfrm>
            <a:off x="1524000" y="6265068"/>
            <a:ext cx="9447431" cy="276999"/>
          </a:xfrm>
          <a:prstGeom prst="rect">
            <a:avLst/>
          </a:prstGeom>
          <a:noFill/>
        </p:spPr>
        <p:txBody>
          <a:bodyPr wrap="square">
            <a:spAutoFit/>
          </a:bodyPr>
          <a:lstStyle/>
          <a:p>
            <a:r>
              <a:rPr lang="en-US" sz="1200" i="1" dirty="0"/>
              <a:t>Source: United Nations, UNODC Early Warning Advisory on New Psychoactive Substances (EWA), Database (accessed on 21 January 2025).</a:t>
            </a:r>
            <a:endParaRPr lang="de-DE" sz="1200" dirty="0"/>
          </a:p>
        </p:txBody>
      </p:sp>
    </p:spTree>
    <p:extLst>
      <p:ext uri="{BB962C8B-B14F-4D97-AF65-F5344CB8AC3E}">
        <p14:creationId xmlns:p14="http://schemas.microsoft.com/office/powerpoint/2010/main" val="2689570654"/>
      </p:ext>
    </p:extLst>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B79A7F0-6541-619E-6C73-5C64A59438A2}"/>
            </a:ext>
          </a:extLst>
        </p:cNvPr>
        <p:cNvGrpSpPr/>
        <p:nvPr/>
      </p:nvGrpSpPr>
      <p:grpSpPr>
        <a:xfrm>
          <a:off x="0" y="0"/>
          <a:ext cx="0" cy="0"/>
          <a:chOff x="0" y="0"/>
          <a:chExt cx="0" cy="0"/>
        </a:xfrm>
      </p:grpSpPr>
      <p:sp>
        <p:nvSpPr>
          <p:cNvPr id="4" name="TextBox 9">
            <a:extLst>
              <a:ext uri="{FF2B5EF4-FFF2-40B4-BE49-F238E27FC236}">
                <a16:creationId xmlns:a16="http://schemas.microsoft.com/office/drawing/2014/main" id="{BCE6CB5D-8A2D-F9AA-D66E-8172A339A977}"/>
              </a:ext>
            </a:extLst>
          </p:cNvPr>
          <p:cNvSpPr txBox="1"/>
          <p:nvPr/>
        </p:nvSpPr>
        <p:spPr>
          <a:xfrm>
            <a:off x="1775521" y="6582923"/>
            <a:ext cx="9447431" cy="276999"/>
          </a:xfrm>
          <a:prstGeom prst="rect">
            <a:avLst/>
          </a:prstGeom>
          <a:noFill/>
        </p:spPr>
        <p:txBody>
          <a:bodyPr wrap="square">
            <a:spAutoFit/>
          </a:bodyPr>
          <a:lstStyle/>
          <a:p>
            <a:r>
              <a:rPr lang="de-DE" sz="1200" dirty="0"/>
              <a:t>https://www.unodc.org/documents/scientific/The_Challenge_of_NPS_A_technical_update_2024.pdf</a:t>
            </a:r>
          </a:p>
        </p:txBody>
      </p:sp>
      <p:pic>
        <p:nvPicPr>
          <p:cNvPr id="2" name="Picture 2">
            <a:extLst>
              <a:ext uri="{FF2B5EF4-FFF2-40B4-BE49-F238E27FC236}">
                <a16:creationId xmlns:a16="http://schemas.microsoft.com/office/drawing/2014/main" id="{24D09F7B-5EC8-56C2-B731-7A04DBC54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7172AC43-C8F0-5EBD-F122-DFE49E831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uppieren 20">
            <a:extLst>
              <a:ext uri="{FF2B5EF4-FFF2-40B4-BE49-F238E27FC236}">
                <a16:creationId xmlns:a16="http://schemas.microsoft.com/office/drawing/2014/main" id="{47C40615-1FA2-C31E-FC92-7F2C7ACB3A63}"/>
              </a:ext>
            </a:extLst>
          </p:cNvPr>
          <p:cNvGrpSpPr/>
          <p:nvPr/>
        </p:nvGrpSpPr>
        <p:grpSpPr>
          <a:xfrm>
            <a:off x="2088523" y="846138"/>
            <a:ext cx="4715972" cy="5054163"/>
            <a:chOff x="7054579" y="1697624"/>
            <a:chExt cx="4715972" cy="5054163"/>
          </a:xfrm>
        </p:grpSpPr>
        <p:pic>
          <p:nvPicPr>
            <p:cNvPr id="13" name="Grafik 12">
              <a:extLst>
                <a:ext uri="{FF2B5EF4-FFF2-40B4-BE49-F238E27FC236}">
                  <a16:creationId xmlns:a16="http://schemas.microsoft.com/office/drawing/2014/main" id="{473E6E98-0760-1D8E-98D9-185C4FA7D6D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054579" y="1697624"/>
              <a:ext cx="4715972" cy="3575677"/>
            </a:xfrm>
            <a:prstGeom prst="rect">
              <a:avLst/>
            </a:prstGeom>
          </p:spPr>
        </p:pic>
        <p:pic>
          <p:nvPicPr>
            <p:cNvPr id="1026" name="Picture 2">
              <a:extLst>
                <a:ext uri="{FF2B5EF4-FFF2-40B4-BE49-F238E27FC236}">
                  <a16:creationId xmlns:a16="http://schemas.microsoft.com/office/drawing/2014/main" id="{2CC70181-F5A5-2C24-6F45-0442A2D69A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6044" y="5632503"/>
              <a:ext cx="1496739" cy="105370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A387D24A-7E68-30CE-3ADB-18773EEC65F7}"/>
                </a:ext>
              </a:extLst>
            </p:cNvPr>
            <p:cNvSpPr txBox="1"/>
            <p:nvPr/>
          </p:nvSpPr>
          <p:spPr>
            <a:xfrm>
              <a:off x="10354685" y="5386282"/>
              <a:ext cx="819455" cy="246221"/>
            </a:xfrm>
            <a:prstGeom prst="rect">
              <a:avLst/>
            </a:prstGeom>
            <a:noFill/>
          </p:spPr>
          <p:txBody>
            <a:bodyPr wrap="none" rtlCol="0">
              <a:spAutoFit/>
            </a:bodyPr>
            <a:lstStyle/>
            <a:p>
              <a:r>
                <a:rPr lang="de-DE" sz="1000" b="1" dirty="0" err="1"/>
                <a:t>Cychlorphin</a:t>
              </a:r>
              <a:endParaRPr lang="de-DE" sz="1000" b="1" dirty="0"/>
            </a:p>
          </p:txBody>
        </p:sp>
        <p:pic>
          <p:nvPicPr>
            <p:cNvPr id="8" name="Grafik 7">
              <a:extLst>
                <a:ext uri="{FF2B5EF4-FFF2-40B4-BE49-F238E27FC236}">
                  <a16:creationId xmlns:a16="http://schemas.microsoft.com/office/drawing/2014/main" id="{FFC0C16C-15AB-525A-5BBD-217BC69B131E}"/>
                </a:ext>
              </a:extLst>
            </p:cNvPr>
            <p:cNvPicPr>
              <a:picLocks noChangeAspect="1"/>
            </p:cNvPicPr>
            <p:nvPr/>
          </p:nvPicPr>
          <p:blipFill>
            <a:blip r:embed="rId6">
              <a:biLevel thresh="75000"/>
            </a:blip>
            <a:stretch>
              <a:fillRect/>
            </a:stretch>
          </p:blipFill>
          <p:spPr>
            <a:xfrm>
              <a:off x="8388689" y="5714756"/>
              <a:ext cx="1098550" cy="1037031"/>
            </a:xfrm>
            <a:prstGeom prst="rect">
              <a:avLst/>
            </a:prstGeom>
          </p:spPr>
        </p:pic>
        <p:sp>
          <p:nvSpPr>
            <p:cNvPr id="11" name="Textfeld 10">
              <a:extLst>
                <a:ext uri="{FF2B5EF4-FFF2-40B4-BE49-F238E27FC236}">
                  <a16:creationId xmlns:a16="http://schemas.microsoft.com/office/drawing/2014/main" id="{F5B2E8D9-DFBD-059F-2308-20029EA56073}"/>
                </a:ext>
              </a:extLst>
            </p:cNvPr>
            <p:cNvSpPr txBox="1"/>
            <p:nvPr/>
          </p:nvSpPr>
          <p:spPr>
            <a:xfrm>
              <a:off x="8595735" y="5371044"/>
              <a:ext cx="1031051" cy="246221"/>
            </a:xfrm>
            <a:prstGeom prst="rect">
              <a:avLst/>
            </a:prstGeom>
            <a:noFill/>
          </p:spPr>
          <p:txBody>
            <a:bodyPr wrap="none" rtlCol="0">
              <a:spAutoFit/>
            </a:bodyPr>
            <a:lstStyle/>
            <a:p>
              <a:r>
                <a:rPr lang="de-DE" sz="1000" b="1" dirty="0" err="1"/>
                <a:t>Spirochlorphine</a:t>
              </a:r>
              <a:endParaRPr lang="de-DE" sz="1000" b="1" dirty="0"/>
            </a:p>
          </p:txBody>
        </p:sp>
      </p:grpSp>
      <p:pic>
        <p:nvPicPr>
          <p:cNvPr id="16" name="Grafik 15">
            <a:extLst>
              <a:ext uri="{FF2B5EF4-FFF2-40B4-BE49-F238E27FC236}">
                <a16:creationId xmlns:a16="http://schemas.microsoft.com/office/drawing/2014/main" id="{687D87AE-0440-D5CF-04C5-0CEB46B2F9C5}"/>
              </a:ext>
            </a:extLst>
          </p:cNvPr>
          <p:cNvPicPr>
            <a:picLocks noChangeAspect="1"/>
          </p:cNvPicPr>
          <p:nvPr/>
        </p:nvPicPr>
        <p:blipFill>
          <a:blip r:embed="rId7"/>
          <a:stretch>
            <a:fillRect/>
          </a:stretch>
        </p:blipFill>
        <p:spPr>
          <a:xfrm>
            <a:off x="552489" y="2028285"/>
            <a:ext cx="1354667" cy="1301750"/>
          </a:xfrm>
          <a:prstGeom prst="rect">
            <a:avLst/>
          </a:prstGeom>
        </p:spPr>
      </p:pic>
      <p:pic>
        <p:nvPicPr>
          <p:cNvPr id="18" name="Grafik 17">
            <a:extLst>
              <a:ext uri="{FF2B5EF4-FFF2-40B4-BE49-F238E27FC236}">
                <a16:creationId xmlns:a16="http://schemas.microsoft.com/office/drawing/2014/main" id="{29DE1B43-7925-237E-66B8-3D49284C1000}"/>
              </a:ext>
            </a:extLst>
          </p:cNvPr>
          <p:cNvPicPr>
            <a:picLocks noChangeAspect="1"/>
          </p:cNvPicPr>
          <p:nvPr/>
        </p:nvPicPr>
        <p:blipFill>
          <a:blip r:embed="rId8"/>
          <a:stretch>
            <a:fillRect/>
          </a:stretch>
        </p:blipFill>
        <p:spPr>
          <a:xfrm>
            <a:off x="552489" y="4049164"/>
            <a:ext cx="1424599" cy="941571"/>
          </a:xfrm>
          <a:prstGeom prst="rect">
            <a:avLst/>
          </a:prstGeom>
        </p:spPr>
      </p:pic>
      <p:sp>
        <p:nvSpPr>
          <p:cNvPr id="19" name="Textfeld 18">
            <a:extLst>
              <a:ext uri="{FF2B5EF4-FFF2-40B4-BE49-F238E27FC236}">
                <a16:creationId xmlns:a16="http://schemas.microsoft.com/office/drawing/2014/main" id="{F5A07309-F77C-4E13-F249-3D32FC957434}"/>
              </a:ext>
            </a:extLst>
          </p:cNvPr>
          <p:cNvSpPr txBox="1"/>
          <p:nvPr/>
        </p:nvSpPr>
        <p:spPr>
          <a:xfrm>
            <a:off x="811277" y="3463037"/>
            <a:ext cx="837089" cy="246221"/>
          </a:xfrm>
          <a:prstGeom prst="rect">
            <a:avLst/>
          </a:prstGeom>
          <a:noFill/>
        </p:spPr>
        <p:txBody>
          <a:bodyPr wrap="none" rtlCol="0">
            <a:spAutoFit/>
          </a:bodyPr>
          <a:lstStyle/>
          <a:p>
            <a:r>
              <a:rPr lang="de-DE" sz="1000" b="1" dirty="0" err="1"/>
              <a:t>Mitragynine</a:t>
            </a:r>
            <a:endParaRPr lang="de-DE" sz="1000" b="1" dirty="0"/>
          </a:p>
        </p:txBody>
      </p:sp>
      <p:sp>
        <p:nvSpPr>
          <p:cNvPr id="20" name="Textfeld 19">
            <a:extLst>
              <a:ext uri="{FF2B5EF4-FFF2-40B4-BE49-F238E27FC236}">
                <a16:creationId xmlns:a16="http://schemas.microsoft.com/office/drawing/2014/main" id="{CD12D1C2-35F9-E432-CA73-96C76E2A1537}"/>
              </a:ext>
            </a:extLst>
          </p:cNvPr>
          <p:cNvSpPr txBox="1"/>
          <p:nvPr/>
        </p:nvSpPr>
        <p:spPr>
          <a:xfrm>
            <a:off x="467807" y="5268355"/>
            <a:ext cx="1377300" cy="400110"/>
          </a:xfrm>
          <a:prstGeom prst="rect">
            <a:avLst/>
          </a:prstGeom>
          <a:noFill/>
        </p:spPr>
        <p:txBody>
          <a:bodyPr wrap="none" rtlCol="0">
            <a:spAutoFit/>
          </a:bodyPr>
          <a:lstStyle/>
          <a:p>
            <a:r>
              <a:rPr lang="de-DE" sz="1000" b="1" dirty="0"/>
              <a:t>7-Hydroxymitragynine</a:t>
            </a:r>
          </a:p>
          <a:p>
            <a:endParaRPr lang="de-DE" sz="1000" b="1" dirty="0"/>
          </a:p>
        </p:txBody>
      </p:sp>
      <p:pic>
        <p:nvPicPr>
          <p:cNvPr id="23" name="Grafik 22">
            <a:extLst>
              <a:ext uri="{FF2B5EF4-FFF2-40B4-BE49-F238E27FC236}">
                <a16:creationId xmlns:a16="http://schemas.microsoft.com/office/drawing/2014/main" id="{0BB8B1BD-6AB3-619A-3B10-DDFECE196CDF}"/>
              </a:ext>
            </a:extLst>
          </p:cNvPr>
          <p:cNvPicPr>
            <a:picLocks noChangeAspect="1"/>
          </p:cNvPicPr>
          <p:nvPr/>
        </p:nvPicPr>
        <p:blipFill>
          <a:blip r:embed="rId9"/>
          <a:stretch>
            <a:fillRect/>
          </a:stretch>
        </p:blipFill>
        <p:spPr>
          <a:xfrm>
            <a:off x="7334250" y="4781017"/>
            <a:ext cx="1701800" cy="1055116"/>
          </a:xfrm>
          <a:prstGeom prst="rect">
            <a:avLst/>
          </a:prstGeom>
        </p:spPr>
      </p:pic>
      <p:sp>
        <p:nvSpPr>
          <p:cNvPr id="24" name="Textfeld 23">
            <a:extLst>
              <a:ext uri="{FF2B5EF4-FFF2-40B4-BE49-F238E27FC236}">
                <a16:creationId xmlns:a16="http://schemas.microsoft.com/office/drawing/2014/main" id="{0CFD1B5D-D4E9-CADF-19D6-22FD6FE02711}"/>
              </a:ext>
            </a:extLst>
          </p:cNvPr>
          <p:cNvSpPr txBox="1"/>
          <p:nvPr/>
        </p:nvSpPr>
        <p:spPr>
          <a:xfrm>
            <a:off x="7915929" y="4519558"/>
            <a:ext cx="1027845" cy="400110"/>
          </a:xfrm>
          <a:prstGeom prst="rect">
            <a:avLst/>
          </a:prstGeom>
          <a:noFill/>
        </p:spPr>
        <p:txBody>
          <a:bodyPr wrap="none" rtlCol="0">
            <a:spAutoFit/>
          </a:bodyPr>
          <a:lstStyle/>
          <a:p>
            <a:r>
              <a:rPr lang="de-DE" sz="1000" b="1" dirty="0" err="1"/>
              <a:t>Etodezitramide</a:t>
            </a:r>
            <a:r>
              <a:rPr lang="de-DE" sz="1000" b="1" dirty="0"/>
              <a:t> </a:t>
            </a:r>
          </a:p>
          <a:p>
            <a:endParaRPr lang="de-DE" sz="1000" b="1" dirty="0"/>
          </a:p>
        </p:txBody>
      </p:sp>
      <p:sp>
        <p:nvSpPr>
          <p:cNvPr id="26" name="Rechteck 25">
            <a:extLst>
              <a:ext uri="{FF2B5EF4-FFF2-40B4-BE49-F238E27FC236}">
                <a16:creationId xmlns:a16="http://schemas.microsoft.com/office/drawing/2014/main" id="{0391306C-0ACC-AE1D-7331-9CA8321B3A75}"/>
              </a:ext>
            </a:extLst>
          </p:cNvPr>
          <p:cNvSpPr/>
          <p:nvPr/>
        </p:nvSpPr>
        <p:spPr>
          <a:xfrm>
            <a:off x="4866178" y="4421815"/>
            <a:ext cx="4715972" cy="173768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8" name="Grafik 27">
            <a:extLst>
              <a:ext uri="{FF2B5EF4-FFF2-40B4-BE49-F238E27FC236}">
                <a16:creationId xmlns:a16="http://schemas.microsoft.com/office/drawing/2014/main" id="{5C2465BC-61F7-F485-2A89-C25275B0EE1B}"/>
              </a:ext>
            </a:extLst>
          </p:cNvPr>
          <p:cNvPicPr>
            <a:picLocks noChangeAspect="1"/>
          </p:cNvPicPr>
          <p:nvPr/>
        </p:nvPicPr>
        <p:blipFill>
          <a:blip r:embed="rId10"/>
          <a:stretch>
            <a:fillRect/>
          </a:stretch>
        </p:blipFill>
        <p:spPr>
          <a:xfrm>
            <a:off x="7626350" y="1388418"/>
            <a:ext cx="2979888" cy="897070"/>
          </a:xfrm>
          <a:prstGeom prst="rect">
            <a:avLst/>
          </a:prstGeom>
        </p:spPr>
      </p:pic>
      <p:pic>
        <p:nvPicPr>
          <p:cNvPr id="30" name="Grafik 29">
            <a:extLst>
              <a:ext uri="{FF2B5EF4-FFF2-40B4-BE49-F238E27FC236}">
                <a16:creationId xmlns:a16="http://schemas.microsoft.com/office/drawing/2014/main" id="{1E658241-6396-4412-5CDC-7AFF06FD31F8}"/>
              </a:ext>
            </a:extLst>
          </p:cNvPr>
          <p:cNvPicPr>
            <a:picLocks noChangeAspect="1"/>
          </p:cNvPicPr>
          <p:nvPr/>
        </p:nvPicPr>
        <p:blipFill>
          <a:blip r:embed="rId11"/>
          <a:stretch>
            <a:fillRect/>
          </a:stretch>
        </p:blipFill>
        <p:spPr>
          <a:xfrm>
            <a:off x="7626350" y="2715768"/>
            <a:ext cx="3507644" cy="1161908"/>
          </a:xfrm>
          <a:prstGeom prst="rect">
            <a:avLst/>
          </a:prstGeom>
        </p:spPr>
      </p:pic>
      <p:sp>
        <p:nvSpPr>
          <p:cNvPr id="31" name="Textfeld 30">
            <a:extLst>
              <a:ext uri="{FF2B5EF4-FFF2-40B4-BE49-F238E27FC236}">
                <a16:creationId xmlns:a16="http://schemas.microsoft.com/office/drawing/2014/main" id="{76A16DD1-B802-85B7-3A53-FB42512D951F}"/>
              </a:ext>
            </a:extLst>
          </p:cNvPr>
          <p:cNvSpPr txBox="1"/>
          <p:nvPr/>
        </p:nvSpPr>
        <p:spPr>
          <a:xfrm>
            <a:off x="8020123" y="1259000"/>
            <a:ext cx="1034257" cy="246221"/>
          </a:xfrm>
          <a:prstGeom prst="rect">
            <a:avLst/>
          </a:prstGeom>
          <a:noFill/>
        </p:spPr>
        <p:txBody>
          <a:bodyPr wrap="none" rtlCol="0">
            <a:spAutoFit/>
          </a:bodyPr>
          <a:lstStyle/>
          <a:p>
            <a:r>
              <a:rPr lang="de-DE" sz="1000" b="1" dirty="0"/>
              <a:t>Met-</a:t>
            </a:r>
            <a:r>
              <a:rPr lang="de-DE" sz="1000" b="1" dirty="0" err="1"/>
              <a:t>Enkephalin</a:t>
            </a:r>
            <a:endParaRPr lang="de-DE" sz="1000" b="1" dirty="0"/>
          </a:p>
        </p:txBody>
      </p:sp>
      <p:sp>
        <p:nvSpPr>
          <p:cNvPr id="32" name="Textfeld 31">
            <a:extLst>
              <a:ext uri="{FF2B5EF4-FFF2-40B4-BE49-F238E27FC236}">
                <a16:creationId xmlns:a16="http://schemas.microsoft.com/office/drawing/2014/main" id="{FF98A03F-9037-6D8E-C650-7125DF87CE6E}"/>
              </a:ext>
            </a:extLst>
          </p:cNvPr>
          <p:cNvSpPr txBox="1"/>
          <p:nvPr/>
        </p:nvSpPr>
        <p:spPr>
          <a:xfrm>
            <a:off x="8020123" y="2730031"/>
            <a:ext cx="830677" cy="246221"/>
          </a:xfrm>
          <a:prstGeom prst="rect">
            <a:avLst/>
          </a:prstGeom>
          <a:noFill/>
        </p:spPr>
        <p:txBody>
          <a:bodyPr wrap="none" rtlCol="0">
            <a:spAutoFit/>
          </a:bodyPr>
          <a:lstStyle/>
          <a:p>
            <a:r>
              <a:rPr lang="de-DE" sz="1000" b="1" dirty="0" err="1"/>
              <a:t>Dermorphin</a:t>
            </a:r>
            <a:endParaRPr lang="de-DE" sz="1000" b="1" dirty="0"/>
          </a:p>
        </p:txBody>
      </p:sp>
    </p:spTree>
    <p:extLst>
      <p:ext uri="{BB962C8B-B14F-4D97-AF65-F5344CB8AC3E}">
        <p14:creationId xmlns:p14="http://schemas.microsoft.com/office/powerpoint/2010/main" val="3841803227"/>
      </p:ext>
    </p:extLst>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60178D1-F1C7-7664-7470-8640EDC646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C0DCD3-63E5-DF90-6E0C-8B0AB82E2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S:\BASIS\Außendarstellung\Corporate Identity_2018_ff\jpg\BASIS_Logo_cmyk.jpg">
            <a:extLst>
              <a:ext uri="{FF2B5EF4-FFF2-40B4-BE49-F238E27FC236}">
                <a16:creationId xmlns:a16="http://schemas.microsoft.com/office/drawing/2014/main" id="{1B2AEFC6-4870-1CDD-A6F0-833B4FDE0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40259869-8EF0-5614-1154-D06A5D7F4A32}"/>
              </a:ext>
            </a:extLst>
          </p:cNvPr>
          <p:cNvPicPr>
            <a:picLocks noChangeAspect="1"/>
          </p:cNvPicPr>
          <p:nvPr/>
        </p:nvPicPr>
        <p:blipFill>
          <a:blip r:embed="rId4"/>
          <a:stretch>
            <a:fillRect/>
          </a:stretch>
        </p:blipFill>
        <p:spPr>
          <a:xfrm>
            <a:off x="2661590" y="846138"/>
            <a:ext cx="6532286" cy="4969145"/>
          </a:xfrm>
          <a:prstGeom prst="rect">
            <a:avLst/>
          </a:prstGeom>
        </p:spPr>
      </p:pic>
      <p:pic>
        <p:nvPicPr>
          <p:cNvPr id="9" name="Grafik 8">
            <a:extLst>
              <a:ext uri="{FF2B5EF4-FFF2-40B4-BE49-F238E27FC236}">
                <a16:creationId xmlns:a16="http://schemas.microsoft.com/office/drawing/2014/main" id="{7594E187-3CCA-3A70-197F-02CC016B6C22}"/>
              </a:ext>
            </a:extLst>
          </p:cNvPr>
          <p:cNvPicPr>
            <a:picLocks noChangeAspect="1"/>
          </p:cNvPicPr>
          <p:nvPr/>
        </p:nvPicPr>
        <p:blipFill>
          <a:blip r:embed="rId5"/>
          <a:stretch>
            <a:fillRect/>
          </a:stretch>
        </p:blipFill>
        <p:spPr>
          <a:xfrm>
            <a:off x="0" y="6241508"/>
            <a:ext cx="12192000" cy="421192"/>
          </a:xfrm>
          <a:prstGeom prst="rect">
            <a:avLst/>
          </a:prstGeom>
        </p:spPr>
      </p:pic>
    </p:spTree>
    <p:extLst>
      <p:ext uri="{BB962C8B-B14F-4D97-AF65-F5344CB8AC3E}">
        <p14:creationId xmlns:p14="http://schemas.microsoft.com/office/powerpoint/2010/main" val="1904236284"/>
      </p:ext>
    </p:extLst>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FFD9D44-F549-5D18-0BD8-C44470B542E1}"/>
            </a:ext>
          </a:extLst>
        </p:cNvPr>
        <p:cNvGrpSpPr/>
        <p:nvPr/>
      </p:nvGrpSpPr>
      <p:grpSpPr>
        <a:xfrm>
          <a:off x="0" y="0"/>
          <a:ext cx="0" cy="0"/>
          <a:chOff x="0" y="0"/>
          <a:chExt cx="0" cy="0"/>
        </a:xfrm>
      </p:grpSpPr>
      <p:sp>
        <p:nvSpPr>
          <p:cNvPr id="4" name="TextBox 9">
            <a:extLst>
              <a:ext uri="{FF2B5EF4-FFF2-40B4-BE49-F238E27FC236}">
                <a16:creationId xmlns:a16="http://schemas.microsoft.com/office/drawing/2014/main" id="{7E7D3A6D-CDC3-A68B-A0DF-666B1ECCF9E0}"/>
              </a:ext>
            </a:extLst>
          </p:cNvPr>
          <p:cNvSpPr txBox="1"/>
          <p:nvPr/>
        </p:nvSpPr>
        <p:spPr>
          <a:xfrm>
            <a:off x="1775521" y="6490327"/>
            <a:ext cx="9447431" cy="276999"/>
          </a:xfrm>
          <a:prstGeom prst="rect">
            <a:avLst/>
          </a:prstGeom>
          <a:noFill/>
        </p:spPr>
        <p:txBody>
          <a:bodyPr wrap="square">
            <a:spAutoFit/>
          </a:bodyPr>
          <a:lstStyle/>
          <a:p>
            <a:r>
              <a:rPr lang="de-DE" sz="1200" dirty="0"/>
              <a:t>https://www.unodc.org/documents/scientific/The_Challenge_of_NPS_A_technical_update_2024.pdf</a:t>
            </a:r>
          </a:p>
        </p:txBody>
      </p:sp>
      <p:pic>
        <p:nvPicPr>
          <p:cNvPr id="3" name="Grafik 2">
            <a:extLst>
              <a:ext uri="{FF2B5EF4-FFF2-40B4-BE49-F238E27FC236}">
                <a16:creationId xmlns:a16="http://schemas.microsoft.com/office/drawing/2014/main" id="{72A60F69-54FE-8C55-E6F0-797871119D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88892" y="1604523"/>
            <a:ext cx="8767275" cy="4947765"/>
          </a:xfrm>
          <a:prstGeom prst="rect">
            <a:avLst/>
          </a:prstGeom>
        </p:spPr>
      </p:pic>
      <p:pic>
        <p:nvPicPr>
          <p:cNvPr id="2" name="Picture 2">
            <a:extLst>
              <a:ext uri="{FF2B5EF4-FFF2-40B4-BE49-F238E27FC236}">
                <a16:creationId xmlns:a16="http://schemas.microsoft.com/office/drawing/2014/main" id="{27B276FC-32AB-02E2-688F-5D2070E11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BASIS\Außendarstellung\Corporate Identity_2018_ff\jpg\BASIS_Logo_cmyk.jpg">
            <a:extLst>
              <a:ext uri="{FF2B5EF4-FFF2-40B4-BE49-F238E27FC236}">
                <a16:creationId xmlns:a16="http://schemas.microsoft.com/office/drawing/2014/main" id="{22208097-56C9-19B2-7A46-B068DBB09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4B24FBF2-DA28-C27D-CACB-51969248A54F}"/>
              </a:ext>
            </a:extLst>
          </p:cNvPr>
          <p:cNvPicPr>
            <a:picLocks noChangeAspect="1"/>
          </p:cNvPicPr>
          <p:nvPr/>
        </p:nvPicPr>
        <p:blipFill>
          <a:blip r:embed="rId6"/>
          <a:stretch>
            <a:fillRect/>
          </a:stretch>
        </p:blipFill>
        <p:spPr>
          <a:xfrm>
            <a:off x="8253728" y="1306102"/>
            <a:ext cx="3581900" cy="5039428"/>
          </a:xfrm>
          <a:prstGeom prst="rect">
            <a:avLst/>
          </a:prstGeom>
        </p:spPr>
      </p:pic>
      <p:pic>
        <p:nvPicPr>
          <p:cNvPr id="2050" name="Picture 2" descr="A close up of a person holding an electronic device. E cigarette vaping  electronic cigarette. - PICRYL - Public Domain Media Search Engine Public  Domain Search">
            <a:extLst>
              <a:ext uri="{FF2B5EF4-FFF2-40B4-BE49-F238E27FC236}">
                <a16:creationId xmlns:a16="http://schemas.microsoft.com/office/drawing/2014/main" id="{76CBC056-1946-2918-F3C2-674842F439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1008" y="741318"/>
            <a:ext cx="2290685" cy="152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686814"/>
      </p:ext>
    </p:extLst>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4B50158-711F-F65A-5E08-989A88AB30FD}"/>
              </a:ext>
            </a:extLst>
          </p:cNvPr>
          <p:cNvSpPr>
            <a:spLocks noGrp="1"/>
          </p:cNvSpPr>
          <p:nvPr>
            <p:ph type="title" idx="4294967295"/>
          </p:nvPr>
        </p:nvSpPr>
        <p:spPr>
          <a:xfrm>
            <a:off x="1747378" y="762046"/>
            <a:ext cx="8274050" cy="428625"/>
          </a:xfrm>
        </p:spPr>
        <p:txBody>
          <a:bodyPr/>
          <a:lstStyle/>
          <a:p>
            <a:r>
              <a:rPr lang="de-DE" sz="2100" dirty="0">
                <a:latin typeface="Roboto" pitchFamily="2" charset="0"/>
                <a:ea typeface="Roboto" pitchFamily="2" charset="0"/>
                <a:cs typeface="Calibri Light" panose="020F0302020204030204" pitchFamily="34" charset="0"/>
              </a:rPr>
              <a:t>UNODC-Frühwarnbericht über neue psychoaktive Substanzen</a:t>
            </a:r>
            <a:endParaRPr lang="de-DE" sz="2100" dirty="0">
              <a:latin typeface="Roboto" pitchFamily="2" charset="0"/>
              <a:ea typeface="Roboto" pitchFamily="2" charset="0"/>
            </a:endParaRPr>
          </a:p>
        </p:txBody>
      </p:sp>
      <p:pic>
        <p:nvPicPr>
          <p:cNvPr id="7" name="Picture 6">
            <a:extLst>
              <a:ext uri="{FF2B5EF4-FFF2-40B4-BE49-F238E27FC236}">
                <a16:creationId xmlns:a16="http://schemas.microsoft.com/office/drawing/2014/main" id="{4C58B177-5860-7B75-6C18-FC2F3606A454}"/>
              </a:ext>
            </a:extLst>
          </p:cNvPr>
          <p:cNvPicPr>
            <a:picLocks noChangeAspect="1"/>
          </p:cNvPicPr>
          <p:nvPr/>
        </p:nvPicPr>
        <p:blipFill>
          <a:blip r:embed="rId3"/>
          <a:stretch>
            <a:fillRect/>
          </a:stretch>
        </p:blipFill>
        <p:spPr>
          <a:xfrm>
            <a:off x="2590509" y="1585041"/>
            <a:ext cx="3056478" cy="4329153"/>
          </a:xfrm>
          <a:prstGeom prst="rect">
            <a:avLst/>
          </a:prstGeom>
        </p:spPr>
      </p:pic>
      <p:pic>
        <p:nvPicPr>
          <p:cNvPr id="4" name="Picture 3">
            <a:extLst>
              <a:ext uri="{FF2B5EF4-FFF2-40B4-BE49-F238E27FC236}">
                <a16:creationId xmlns:a16="http://schemas.microsoft.com/office/drawing/2014/main" id="{D0DA7796-9177-AB76-C2CE-D612F8C726B9}"/>
              </a:ext>
            </a:extLst>
          </p:cNvPr>
          <p:cNvPicPr>
            <a:picLocks noChangeAspect="1"/>
          </p:cNvPicPr>
          <p:nvPr/>
        </p:nvPicPr>
        <p:blipFill>
          <a:blip r:embed="rId4"/>
          <a:stretch>
            <a:fillRect/>
          </a:stretch>
        </p:blipFill>
        <p:spPr>
          <a:xfrm>
            <a:off x="6333243" y="1585039"/>
            <a:ext cx="3051579" cy="4329154"/>
          </a:xfrm>
          <a:prstGeom prst="rect">
            <a:avLst/>
          </a:prstGeom>
        </p:spPr>
      </p:pic>
      <p:pic>
        <p:nvPicPr>
          <p:cNvPr id="8" name="Picture 7">
            <a:extLst>
              <a:ext uri="{FF2B5EF4-FFF2-40B4-BE49-F238E27FC236}">
                <a16:creationId xmlns:a16="http://schemas.microsoft.com/office/drawing/2014/main" id="{3FC80960-2CF1-ABC4-B3B7-D43F60D119EA}"/>
              </a:ext>
            </a:extLst>
          </p:cNvPr>
          <p:cNvPicPr>
            <a:picLocks noChangeAspect="1"/>
          </p:cNvPicPr>
          <p:nvPr/>
        </p:nvPicPr>
        <p:blipFill>
          <a:blip r:embed="rId5"/>
          <a:stretch>
            <a:fillRect/>
          </a:stretch>
        </p:blipFill>
        <p:spPr>
          <a:xfrm>
            <a:off x="1524001" y="5003150"/>
            <a:ext cx="997601" cy="997601"/>
          </a:xfrm>
          <a:prstGeom prst="rect">
            <a:avLst/>
          </a:prstGeom>
        </p:spPr>
      </p:pic>
      <p:pic>
        <p:nvPicPr>
          <p:cNvPr id="10" name="Picture 9">
            <a:extLst>
              <a:ext uri="{FF2B5EF4-FFF2-40B4-BE49-F238E27FC236}">
                <a16:creationId xmlns:a16="http://schemas.microsoft.com/office/drawing/2014/main" id="{32936DC6-D7B4-232D-FBD8-3251705CBAC9}"/>
              </a:ext>
            </a:extLst>
          </p:cNvPr>
          <p:cNvPicPr>
            <a:picLocks noChangeAspect="1"/>
          </p:cNvPicPr>
          <p:nvPr/>
        </p:nvPicPr>
        <p:blipFill>
          <a:blip r:embed="rId6"/>
          <a:stretch>
            <a:fillRect/>
          </a:stretch>
        </p:blipFill>
        <p:spPr>
          <a:xfrm>
            <a:off x="9683982" y="5003150"/>
            <a:ext cx="999000" cy="999000"/>
          </a:xfrm>
          <a:prstGeom prst="rect">
            <a:avLst/>
          </a:prstGeom>
        </p:spPr>
      </p:pic>
      <p:pic>
        <p:nvPicPr>
          <p:cNvPr id="3" name="Picture 2">
            <a:extLst>
              <a:ext uri="{FF2B5EF4-FFF2-40B4-BE49-F238E27FC236}">
                <a16:creationId xmlns:a16="http://schemas.microsoft.com/office/drawing/2014/main" id="{59EDF358-3C8E-D0F2-4FB8-D672102170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BASIS\Außendarstellung\Corporate Identity_2018_ff\jpg\BASIS_Logo_cmyk.jpg">
            <a:extLst>
              <a:ext uri="{FF2B5EF4-FFF2-40B4-BE49-F238E27FC236}">
                <a16:creationId xmlns:a16="http://schemas.microsoft.com/office/drawing/2014/main" id="{4D23A1AF-8B62-C635-4422-DFEDA70775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82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552DDE0-3C62-C230-C0B2-9D55454257D5}"/>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1F3B8C9D-65D2-B008-F7A5-B788F1AE3E36}"/>
              </a:ext>
            </a:extLst>
          </p:cNvPr>
          <p:cNvSpPr txBox="1"/>
          <p:nvPr/>
        </p:nvSpPr>
        <p:spPr>
          <a:xfrm>
            <a:off x="2548803" y="976359"/>
            <a:ext cx="8208912" cy="5816977"/>
          </a:xfrm>
          <a:prstGeom prst="rect">
            <a:avLst/>
          </a:prstGeom>
          <a:noFill/>
        </p:spPr>
        <p:txBody>
          <a:bodyPr wrap="square" rtlCol="0">
            <a:spAutoFit/>
          </a:bodyPr>
          <a:lstStyle/>
          <a:p>
            <a:r>
              <a:rPr lang="de-DE" b="1" dirty="0"/>
              <a:t>Opiat</a:t>
            </a:r>
          </a:p>
          <a:p>
            <a:endParaRPr lang="de-DE" sz="1600" b="1" dirty="0"/>
          </a:p>
          <a:p>
            <a:r>
              <a:rPr lang="de-DE" sz="1600" dirty="0"/>
              <a:t>Bezeichnung für </a:t>
            </a:r>
            <a:r>
              <a:rPr lang="de-DE" sz="1600" b="1" dirty="0"/>
              <a:t>natürlich vorkommende Alkaloide aus dem Schlafmohn (</a:t>
            </a:r>
            <a:r>
              <a:rPr lang="de-DE" sz="1600" b="1" i="1" dirty="0"/>
              <a:t>Papaver </a:t>
            </a:r>
            <a:r>
              <a:rPr lang="de-DE" sz="1600" b="1" i="1" dirty="0" err="1"/>
              <a:t>somniferum</a:t>
            </a:r>
            <a:r>
              <a:rPr lang="de-DE" sz="1600" b="1" dirty="0"/>
              <a:t>)</a:t>
            </a:r>
            <a:r>
              <a:rPr lang="de-DE" sz="1600" dirty="0"/>
              <a:t>.</a:t>
            </a:r>
          </a:p>
          <a:p>
            <a:r>
              <a:rPr lang="de-DE" sz="1600" dirty="0"/>
              <a:t>Wichtigste Vertreter: </a:t>
            </a:r>
            <a:r>
              <a:rPr lang="de-DE" sz="1600" b="1" dirty="0"/>
              <a:t>Morphin, Codein, Thebain</a:t>
            </a:r>
            <a:r>
              <a:rPr lang="de-DE" sz="1600" dirty="0"/>
              <a:t>.</a:t>
            </a:r>
          </a:p>
          <a:p>
            <a:r>
              <a:rPr lang="de-DE" sz="1600" dirty="0"/>
              <a:t>Diese Substanzen sind direkt im Rohopium enthalten.</a:t>
            </a:r>
          </a:p>
          <a:p>
            <a:endParaRPr lang="de-DE" sz="1600" dirty="0"/>
          </a:p>
          <a:p>
            <a:endParaRPr lang="de-DE" sz="1600" dirty="0"/>
          </a:p>
          <a:p>
            <a:r>
              <a:rPr lang="de-DE" b="1" dirty="0"/>
              <a:t>Opioid</a:t>
            </a:r>
          </a:p>
          <a:p>
            <a:endParaRPr lang="de-DE" sz="1600" b="1" dirty="0"/>
          </a:p>
          <a:p>
            <a:r>
              <a:rPr lang="de-DE" sz="1600" dirty="0"/>
              <a:t>Sammelbegriff für </a:t>
            </a:r>
            <a:r>
              <a:rPr lang="de-DE" sz="1600" b="1" dirty="0"/>
              <a:t>alle Substanzen, die an Opioidrezeptoren (</a:t>
            </a:r>
            <a:r>
              <a:rPr lang="el-GR" sz="1600" b="1" dirty="0"/>
              <a:t>μ, κ, δ) </a:t>
            </a:r>
            <a:r>
              <a:rPr lang="de-DE" sz="1600" b="1" dirty="0"/>
              <a:t>wirken</a:t>
            </a:r>
            <a:r>
              <a:rPr lang="de-DE" sz="1600" dirty="0"/>
              <a:t> </a:t>
            </a:r>
          </a:p>
          <a:p>
            <a:r>
              <a:rPr lang="de-DE" sz="1600" dirty="0"/>
              <a:t>unabhängig davon, ob sie natürlichen, halbsynthetischen oder synthetischen Ursprungs sind.</a:t>
            </a:r>
          </a:p>
          <a:p>
            <a:r>
              <a:rPr lang="de-DE" sz="1600" dirty="0"/>
              <a:t>Umfasst also </a:t>
            </a:r>
            <a:r>
              <a:rPr lang="de-DE" sz="1600" b="1" dirty="0"/>
              <a:t>Opiate</a:t>
            </a:r>
            <a:r>
              <a:rPr lang="de-DE" sz="1600" dirty="0"/>
              <a:t> (natürlich), </a:t>
            </a:r>
            <a:r>
              <a:rPr lang="de-DE" sz="1600" b="1" dirty="0"/>
              <a:t>halbsynthetische Derivate</a:t>
            </a:r>
            <a:r>
              <a:rPr lang="de-DE" sz="1600" dirty="0"/>
              <a:t> (z. B. Heroin, Oxycodon,)</a:t>
            </a:r>
          </a:p>
          <a:p>
            <a:r>
              <a:rPr lang="de-DE" sz="1600" dirty="0"/>
              <a:t>und </a:t>
            </a:r>
            <a:r>
              <a:rPr lang="de-DE" sz="1600" b="1" dirty="0"/>
              <a:t>vollsynthetische Stoffe</a:t>
            </a:r>
            <a:r>
              <a:rPr lang="de-DE" sz="1600" dirty="0"/>
              <a:t> (z. B. </a:t>
            </a:r>
            <a:r>
              <a:rPr lang="de-DE" sz="1600" dirty="0" err="1"/>
              <a:t>Fentanyl</a:t>
            </a:r>
            <a:r>
              <a:rPr lang="de-DE" sz="1600" dirty="0"/>
              <a:t>, Methadon).</a:t>
            </a:r>
          </a:p>
          <a:p>
            <a:r>
              <a:rPr lang="de-DE" sz="1600" dirty="0"/>
              <a:t>Heute in der Pharmakologie der übergeordnete Fachbegriff.</a:t>
            </a:r>
          </a:p>
          <a:p>
            <a:br>
              <a:rPr lang="de-DE" sz="1600" dirty="0"/>
            </a:br>
            <a:endParaRPr lang="de-DE" sz="1600" dirty="0"/>
          </a:p>
          <a:p>
            <a:r>
              <a:rPr lang="de-DE" b="1" dirty="0"/>
              <a:t>Synthetisches Opioid</a:t>
            </a:r>
          </a:p>
          <a:p>
            <a:endParaRPr lang="de-DE" sz="1600" b="1" dirty="0"/>
          </a:p>
          <a:p>
            <a:r>
              <a:rPr lang="de-DE" sz="1600" b="1" dirty="0"/>
              <a:t>Künstlich (vollständig chemisch) hergestellte Substanzen</a:t>
            </a:r>
            <a:r>
              <a:rPr lang="de-DE" sz="1600" dirty="0"/>
              <a:t>, die Opioidrezeptoren </a:t>
            </a:r>
          </a:p>
          <a:p>
            <a:r>
              <a:rPr lang="de-DE" sz="1600" dirty="0"/>
              <a:t>ansprechen. Strukturell sind sie nicht zwingend mit Morphin verwandt.</a:t>
            </a:r>
          </a:p>
          <a:p>
            <a:r>
              <a:rPr lang="de-DE" sz="1600" dirty="0"/>
              <a:t>Beispiele: </a:t>
            </a:r>
            <a:r>
              <a:rPr lang="de-DE" sz="1600" b="1" dirty="0" err="1"/>
              <a:t>Fentanyl</a:t>
            </a:r>
            <a:r>
              <a:rPr lang="de-DE" sz="1600" dirty="0"/>
              <a:t>, </a:t>
            </a:r>
            <a:r>
              <a:rPr lang="de-DE" sz="1600" b="1" dirty="0"/>
              <a:t>Methadon</a:t>
            </a:r>
            <a:r>
              <a:rPr lang="de-DE" sz="1600" dirty="0"/>
              <a:t>, </a:t>
            </a:r>
            <a:r>
              <a:rPr lang="de-DE" sz="1600" b="1" dirty="0"/>
              <a:t>Tramadol</a:t>
            </a:r>
            <a:r>
              <a:rPr lang="de-DE" sz="1600" dirty="0"/>
              <a:t>, </a:t>
            </a:r>
            <a:r>
              <a:rPr lang="de-DE" sz="1600" b="1" dirty="0" err="1"/>
              <a:t>Nitazene</a:t>
            </a:r>
            <a:r>
              <a:rPr lang="de-DE" sz="1600" b="1" dirty="0"/>
              <a:t>  und andere.</a:t>
            </a:r>
            <a:endParaRPr lang="de-DE" sz="1600" dirty="0"/>
          </a:p>
          <a:p>
            <a:endParaRPr lang="de-DE" sz="1600" dirty="0"/>
          </a:p>
          <a:p>
            <a:pPr marL="285750" indent="-285750">
              <a:buFont typeface="Arial" panose="020B0604020202020204" pitchFamily="34" charset="0"/>
              <a:buChar char="•"/>
            </a:pPr>
            <a:endParaRPr lang="de-DE" sz="1600" dirty="0"/>
          </a:p>
        </p:txBody>
      </p:sp>
      <p:pic>
        <p:nvPicPr>
          <p:cNvPr id="3" name="Picture 2">
            <a:extLst>
              <a:ext uri="{FF2B5EF4-FFF2-40B4-BE49-F238E27FC236}">
                <a16:creationId xmlns:a16="http://schemas.microsoft.com/office/drawing/2014/main" id="{56E9BD2D-2ED0-9785-5AFE-F89F37A42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S:\BASIS\Außendarstellung\Corporate Identity_2018_ff\jpg\BASIS_Logo_cmyk.jpg">
            <a:extLst>
              <a:ext uri="{FF2B5EF4-FFF2-40B4-BE49-F238E27FC236}">
                <a16:creationId xmlns:a16="http://schemas.microsoft.com/office/drawing/2014/main" id="{7DB1470E-CA59-8EB3-96DC-7CB3B3E7F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890785"/>
      </p:ext>
    </p:extLst>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B6F3757-FE22-978F-32D3-EB099ECA90EB}"/>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8729ECA1-0E27-265E-018E-E5E382BBB423}"/>
              </a:ext>
            </a:extLst>
          </p:cNvPr>
          <p:cNvSpPr txBox="1"/>
          <p:nvPr/>
        </p:nvSpPr>
        <p:spPr>
          <a:xfrm>
            <a:off x="1959288" y="1628801"/>
            <a:ext cx="8096108" cy="2585323"/>
          </a:xfrm>
          <a:prstGeom prst="rect">
            <a:avLst/>
          </a:prstGeom>
          <a:noFill/>
        </p:spPr>
        <p:txBody>
          <a:bodyPr wrap="square" rtlCol="0">
            <a:spAutoFit/>
          </a:bodyPr>
          <a:lstStyle/>
          <a:p>
            <a:pPr marL="285750" indent="-285750">
              <a:buFont typeface="Arial" panose="020B0604020202020204" pitchFamily="34" charset="0"/>
              <a:buChar char="•"/>
            </a:pPr>
            <a:r>
              <a:rPr lang="de-DE" dirty="0"/>
              <a:t>Synthetische Opioide werden gezielt erworben und konsumiert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pic>
        <p:nvPicPr>
          <p:cNvPr id="12" name="Grafik 11">
            <a:extLst>
              <a:ext uri="{FF2B5EF4-FFF2-40B4-BE49-F238E27FC236}">
                <a16:creationId xmlns:a16="http://schemas.microsoft.com/office/drawing/2014/main" id="{77E7FAB7-EA75-5F8E-64CE-DD9531296FC4}"/>
              </a:ext>
            </a:extLst>
          </p:cNvPr>
          <p:cNvPicPr>
            <a:picLocks noChangeAspect="1"/>
          </p:cNvPicPr>
          <p:nvPr/>
        </p:nvPicPr>
        <p:blipFill>
          <a:blip r:embed="rId2"/>
          <a:stretch>
            <a:fillRect/>
          </a:stretch>
        </p:blipFill>
        <p:spPr>
          <a:xfrm>
            <a:off x="1981195" y="2060848"/>
            <a:ext cx="8261058" cy="3335932"/>
          </a:xfrm>
          <a:prstGeom prst="rect">
            <a:avLst/>
          </a:prstGeom>
        </p:spPr>
      </p:pic>
      <p:pic>
        <p:nvPicPr>
          <p:cNvPr id="3" name="Picture 2">
            <a:extLst>
              <a:ext uri="{FF2B5EF4-FFF2-40B4-BE49-F238E27FC236}">
                <a16:creationId xmlns:a16="http://schemas.microsoft.com/office/drawing/2014/main" id="{97EF6593-13B4-AECC-A18E-2B13576C9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S:\BASIS\Außendarstellung\Corporate Identity_2018_ff\jpg\BASIS_Logo_cmyk.jpg">
            <a:extLst>
              <a:ext uri="{FF2B5EF4-FFF2-40B4-BE49-F238E27FC236}">
                <a16:creationId xmlns:a16="http://schemas.microsoft.com/office/drawing/2014/main" id="{56E3CFB8-9F34-F3D3-C56B-729F6D94B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142180"/>
      </p:ext>
    </p:extLst>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8A8290D-221C-15AD-98FF-1AA7ECAA429D}"/>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91088957-7768-E464-3DCD-E996D5121EE7}"/>
              </a:ext>
            </a:extLst>
          </p:cNvPr>
          <p:cNvSpPr txBox="1"/>
          <p:nvPr/>
        </p:nvSpPr>
        <p:spPr>
          <a:xfrm>
            <a:off x="2207568" y="1988840"/>
            <a:ext cx="8096108" cy="2308324"/>
          </a:xfrm>
          <a:prstGeom prst="rect">
            <a:avLst/>
          </a:prstGeom>
          <a:noFill/>
        </p:spPr>
        <p:txBody>
          <a:bodyPr wrap="square" rtlCol="0">
            <a:spAutoFit/>
          </a:bodyPr>
          <a:lstStyle/>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pic>
        <p:nvPicPr>
          <p:cNvPr id="4" name="Grafik 3">
            <a:extLst>
              <a:ext uri="{FF2B5EF4-FFF2-40B4-BE49-F238E27FC236}">
                <a16:creationId xmlns:a16="http://schemas.microsoft.com/office/drawing/2014/main" id="{89A5F660-9BE4-D92A-096F-AF793DC4EC3E}"/>
              </a:ext>
            </a:extLst>
          </p:cNvPr>
          <p:cNvPicPr>
            <a:picLocks noChangeAspect="1"/>
          </p:cNvPicPr>
          <p:nvPr/>
        </p:nvPicPr>
        <p:blipFill>
          <a:blip r:embed="rId2"/>
          <a:stretch>
            <a:fillRect/>
          </a:stretch>
        </p:blipFill>
        <p:spPr>
          <a:xfrm>
            <a:off x="2460104" y="1347243"/>
            <a:ext cx="7524328" cy="4836181"/>
          </a:xfrm>
          <a:prstGeom prst="rect">
            <a:avLst/>
          </a:prstGeom>
        </p:spPr>
      </p:pic>
      <p:pic>
        <p:nvPicPr>
          <p:cNvPr id="3" name="Picture 2">
            <a:extLst>
              <a:ext uri="{FF2B5EF4-FFF2-40B4-BE49-F238E27FC236}">
                <a16:creationId xmlns:a16="http://schemas.microsoft.com/office/drawing/2014/main" id="{E9862605-CBFB-2577-545B-8C73054CF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BASIS\Außendarstellung\Corporate Identity_2018_ff\jpg\BASIS_Logo_cmyk.jpg">
            <a:extLst>
              <a:ext uri="{FF2B5EF4-FFF2-40B4-BE49-F238E27FC236}">
                <a16:creationId xmlns:a16="http://schemas.microsoft.com/office/drawing/2014/main" id="{27525252-1A4A-07F9-FC76-B8DD46243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17631"/>
      </p:ext>
    </p:extLst>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D9009B7-D8FB-2E66-F08D-F7B46E36674C}"/>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596774C9-FCB6-F04F-D105-1699B7C37D9E}"/>
              </a:ext>
            </a:extLst>
          </p:cNvPr>
          <p:cNvSpPr txBox="1"/>
          <p:nvPr/>
        </p:nvSpPr>
        <p:spPr>
          <a:xfrm>
            <a:off x="2180249" y="1948703"/>
            <a:ext cx="8096108" cy="923330"/>
          </a:xfrm>
          <a:prstGeom prst="rect">
            <a:avLst/>
          </a:prstGeom>
          <a:noFill/>
        </p:spPr>
        <p:txBody>
          <a:bodyPr wrap="square" rtlCol="0">
            <a:spAutoFit/>
          </a:bodyPr>
          <a:lstStyle/>
          <a:p>
            <a:pPr marL="285750" indent="-285750">
              <a:buFont typeface="Arial" panose="020B0604020202020204" pitchFamily="34" charset="0"/>
              <a:buChar char="•"/>
            </a:pPr>
            <a:r>
              <a:rPr lang="de-DE" b="1" dirty="0"/>
              <a:t>Sie tauchen aber auch falsch deklariert an anderer Stelle auf!</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pic>
        <p:nvPicPr>
          <p:cNvPr id="4" name="Grafik 3">
            <a:extLst>
              <a:ext uri="{FF2B5EF4-FFF2-40B4-BE49-F238E27FC236}">
                <a16:creationId xmlns:a16="http://schemas.microsoft.com/office/drawing/2014/main" id="{F0B97CDF-27F2-B70A-DBB1-A1C36961191E}"/>
              </a:ext>
            </a:extLst>
          </p:cNvPr>
          <p:cNvPicPr>
            <a:picLocks noChangeAspect="1"/>
          </p:cNvPicPr>
          <p:nvPr/>
        </p:nvPicPr>
        <p:blipFill>
          <a:blip r:embed="rId2"/>
          <a:stretch>
            <a:fillRect/>
          </a:stretch>
        </p:blipFill>
        <p:spPr>
          <a:xfrm>
            <a:off x="1835159" y="2770542"/>
            <a:ext cx="2514163" cy="3646723"/>
          </a:xfrm>
          <a:prstGeom prst="rect">
            <a:avLst/>
          </a:prstGeom>
        </p:spPr>
      </p:pic>
      <p:pic>
        <p:nvPicPr>
          <p:cNvPr id="6" name="Grafik 5" descr="Ein Bild, das Text, Screenshot, Kreis enthält.&#10;&#10;KI-generierte Inhalte können fehlerhaft sein.">
            <a:extLst>
              <a:ext uri="{FF2B5EF4-FFF2-40B4-BE49-F238E27FC236}">
                <a16:creationId xmlns:a16="http://schemas.microsoft.com/office/drawing/2014/main" id="{6B0DE72E-AA68-ED7C-1A11-74F806F84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279" y="2770541"/>
            <a:ext cx="2857874" cy="3574248"/>
          </a:xfrm>
          <a:prstGeom prst="rect">
            <a:avLst/>
          </a:prstGeom>
        </p:spPr>
      </p:pic>
      <p:pic>
        <p:nvPicPr>
          <p:cNvPr id="3" name="Picture 1">
            <a:extLst>
              <a:ext uri="{FF2B5EF4-FFF2-40B4-BE49-F238E27FC236}">
                <a16:creationId xmlns:a16="http://schemas.microsoft.com/office/drawing/2014/main" id="{153C3D40-C82E-FFE3-10EB-CA215702B40A}"/>
              </a:ext>
            </a:extLst>
          </p:cNvPr>
          <p:cNvPicPr>
            <a:picLocks noChangeAspect="1"/>
          </p:cNvPicPr>
          <p:nvPr/>
        </p:nvPicPr>
        <p:blipFill>
          <a:blip r:embed="rId4"/>
          <a:stretch>
            <a:fillRect/>
          </a:stretch>
        </p:blipFill>
        <p:spPr>
          <a:xfrm>
            <a:off x="4457090" y="2770541"/>
            <a:ext cx="3067420" cy="3580828"/>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1C840E31-90F4-2868-267D-C6D42BE09E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S:\BASIS\Außendarstellung\Corporate Identity_2018_ff\jpg\BASIS_Logo_cmyk.jpg">
            <a:extLst>
              <a:ext uri="{FF2B5EF4-FFF2-40B4-BE49-F238E27FC236}">
                <a16:creationId xmlns:a16="http://schemas.microsoft.com/office/drawing/2014/main" id="{9538CF97-20E5-1970-749C-961F1236C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419186"/>
      </p:ext>
    </p:extLst>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C9610F8-C0FE-34FC-22F1-0124EDFCF42E}"/>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757C25FC-9C53-E895-851A-32F04364D87C}"/>
              </a:ext>
            </a:extLst>
          </p:cNvPr>
          <p:cNvPicPr>
            <a:picLocks noChangeAspect="1"/>
          </p:cNvPicPr>
          <p:nvPr/>
        </p:nvPicPr>
        <p:blipFill>
          <a:blip r:embed="rId2"/>
          <a:stretch>
            <a:fillRect/>
          </a:stretch>
        </p:blipFill>
        <p:spPr>
          <a:xfrm>
            <a:off x="1549921" y="-4016"/>
            <a:ext cx="6078119" cy="6858000"/>
          </a:xfrm>
          <a:prstGeom prst="rect">
            <a:avLst/>
          </a:prstGeom>
        </p:spPr>
      </p:pic>
      <p:pic>
        <p:nvPicPr>
          <p:cNvPr id="14" name="Grafik 13">
            <a:extLst>
              <a:ext uri="{FF2B5EF4-FFF2-40B4-BE49-F238E27FC236}">
                <a16:creationId xmlns:a16="http://schemas.microsoft.com/office/drawing/2014/main" id="{7601E57B-850A-0672-2A57-7CC621279A5F}"/>
              </a:ext>
            </a:extLst>
          </p:cNvPr>
          <p:cNvPicPr>
            <a:picLocks noChangeAspect="1"/>
          </p:cNvPicPr>
          <p:nvPr/>
        </p:nvPicPr>
        <p:blipFill>
          <a:blip r:embed="rId3"/>
          <a:stretch>
            <a:fillRect/>
          </a:stretch>
        </p:blipFill>
        <p:spPr>
          <a:xfrm>
            <a:off x="7774568" y="1173230"/>
            <a:ext cx="4166204" cy="5500864"/>
          </a:xfrm>
          <a:prstGeom prst="rect">
            <a:avLst/>
          </a:prstGeom>
        </p:spPr>
      </p:pic>
      <p:pic>
        <p:nvPicPr>
          <p:cNvPr id="16" name="Grafik 15">
            <a:extLst>
              <a:ext uri="{FF2B5EF4-FFF2-40B4-BE49-F238E27FC236}">
                <a16:creationId xmlns:a16="http://schemas.microsoft.com/office/drawing/2014/main" id="{A4574425-D5FD-D782-CC0C-003FEF195F2D}"/>
              </a:ext>
            </a:extLst>
          </p:cNvPr>
          <p:cNvPicPr>
            <a:picLocks noChangeAspect="1"/>
          </p:cNvPicPr>
          <p:nvPr/>
        </p:nvPicPr>
        <p:blipFill>
          <a:blip r:embed="rId4"/>
          <a:stretch>
            <a:fillRect/>
          </a:stretch>
        </p:blipFill>
        <p:spPr>
          <a:xfrm>
            <a:off x="251228" y="1714286"/>
            <a:ext cx="3258563" cy="1404067"/>
          </a:xfrm>
          <a:prstGeom prst="rect">
            <a:avLst/>
          </a:prstGeom>
        </p:spPr>
      </p:pic>
      <p:pic>
        <p:nvPicPr>
          <p:cNvPr id="2" name="Picture 2">
            <a:extLst>
              <a:ext uri="{FF2B5EF4-FFF2-40B4-BE49-F238E27FC236}">
                <a16:creationId xmlns:a16="http://schemas.microsoft.com/office/drawing/2014/main" id="{481F12DC-5165-EBDA-0F16-A946D7361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EDC9F879-3A48-2059-A4BA-53C06EEB96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022561"/>
      </p:ext>
    </p:extLst>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CDFB6B4-B0F3-A042-56D6-EAED6876FE8E}"/>
            </a:ext>
          </a:extLst>
        </p:cNvPr>
        <p:cNvGrpSpPr/>
        <p:nvPr/>
      </p:nvGrpSpPr>
      <p:grpSpPr>
        <a:xfrm>
          <a:off x="0" y="0"/>
          <a:ext cx="0" cy="0"/>
          <a:chOff x="0" y="0"/>
          <a:chExt cx="0" cy="0"/>
        </a:xfrm>
      </p:grpSpPr>
      <p:sp>
        <p:nvSpPr>
          <p:cNvPr id="4" name="TextBox 8">
            <a:extLst>
              <a:ext uri="{FF2B5EF4-FFF2-40B4-BE49-F238E27FC236}">
                <a16:creationId xmlns:a16="http://schemas.microsoft.com/office/drawing/2014/main" id="{5FE3A925-9513-DF60-88D9-EC1F9FF25B6A}"/>
              </a:ext>
            </a:extLst>
          </p:cNvPr>
          <p:cNvSpPr txBox="1"/>
          <p:nvPr/>
        </p:nvSpPr>
        <p:spPr>
          <a:xfrm>
            <a:off x="1764145" y="1428792"/>
            <a:ext cx="8796352" cy="4708981"/>
          </a:xfrm>
          <a:prstGeom prst="rect">
            <a:avLst/>
          </a:prstGeom>
          <a:noFill/>
        </p:spPr>
        <p:txBody>
          <a:bodyPr wrap="square" rtlCol="0">
            <a:spAutoFit/>
          </a:bodyPr>
          <a:lstStyle/>
          <a:p>
            <a:pPr marL="285750" indent="-285750">
              <a:buFont typeface="Arial" panose="020B0604020202020204" pitchFamily="34" charset="0"/>
              <a:buChar char="•"/>
            </a:pPr>
            <a:r>
              <a:rPr lang="de-DE" sz="2000" dirty="0"/>
              <a:t>Um neu aufkommenden Drogen zu begegnen, müssen wir wissen, welche Drogen wie konsumiert werden. </a:t>
            </a:r>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r>
              <a:rPr lang="de-DE" sz="2000" b="1" dirty="0" err="1"/>
              <a:t>Drugchecking</a:t>
            </a:r>
            <a:r>
              <a:rPr lang="de-DE" sz="2000" dirty="0"/>
              <a:t> wäre ein wichtiges Instrument, ist in Deutschlang jedoch nur spärlich ausgerollt.   </a:t>
            </a:r>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r>
              <a:rPr lang="de-DE" sz="2000" dirty="0"/>
              <a:t>Labore können diese Substanzen identifizieren, benötigen aber Ressourcen, um mit neu aufkommenden Verbindungen Schritt zu halten. </a:t>
            </a:r>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r>
              <a:rPr lang="de-DE" sz="2000" dirty="0"/>
              <a:t>Analytik von hoch potenten Opioiden ist anspruchsvoll. Gemische sind komplex und Konzentrationen u.U. gering (bis in den Spurenbereich). Ständig ist mit unbekannten Verbindungen zu rechnen (GC-MS / LC-MS sinnvoll).</a:t>
            </a:r>
          </a:p>
          <a:p>
            <a:r>
              <a:rPr lang="de-DE" sz="2000" dirty="0"/>
              <a:t> </a:t>
            </a:r>
          </a:p>
          <a:p>
            <a:pPr marL="285750" indent="-285750">
              <a:buFont typeface="Arial" panose="020B0604020202020204" pitchFamily="34" charset="0"/>
              <a:buChar char="•"/>
            </a:pPr>
            <a:r>
              <a:rPr lang="de-DE" sz="2000" dirty="0"/>
              <a:t>Frühwarnnetzwerke sind wichtig für den Datenaustausch und zur Schadensabwehr.</a:t>
            </a:r>
          </a:p>
        </p:txBody>
      </p:sp>
      <p:pic>
        <p:nvPicPr>
          <p:cNvPr id="2" name="Picture 2">
            <a:extLst>
              <a:ext uri="{FF2B5EF4-FFF2-40B4-BE49-F238E27FC236}">
                <a16:creationId xmlns:a16="http://schemas.microsoft.com/office/drawing/2014/main" id="{BB3CFAC3-E7C0-8BA2-8A7D-F3F898323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76121172-B1AE-900E-5BB6-CDA28BA0D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638097"/>
      </p:ext>
    </p:extLst>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EB4C310-F76C-7C22-9B59-5A5B46F0576C}"/>
            </a:ext>
          </a:extLst>
        </p:cNvPr>
        <p:cNvGrpSpPr/>
        <p:nvPr/>
      </p:nvGrpSpPr>
      <p:grpSpPr>
        <a:xfrm>
          <a:off x="0" y="0"/>
          <a:ext cx="0" cy="0"/>
          <a:chOff x="0" y="0"/>
          <a:chExt cx="0" cy="0"/>
        </a:xfrm>
      </p:grpSpPr>
      <p:sp>
        <p:nvSpPr>
          <p:cNvPr id="4" name="TextBox 8">
            <a:extLst>
              <a:ext uri="{FF2B5EF4-FFF2-40B4-BE49-F238E27FC236}">
                <a16:creationId xmlns:a16="http://schemas.microsoft.com/office/drawing/2014/main" id="{BF3C029B-1BA1-B774-6A06-9F4E8F5CC62D}"/>
              </a:ext>
            </a:extLst>
          </p:cNvPr>
          <p:cNvSpPr txBox="1"/>
          <p:nvPr/>
        </p:nvSpPr>
        <p:spPr>
          <a:xfrm>
            <a:off x="1878445" y="1620086"/>
            <a:ext cx="8796352" cy="5324535"/>
          </a:xfrm>
          <a:prstGeom prst="rect">
            <a:avLst/>
          </a:prstGeom>
          <a:noFill/>
        </p:spPr>
        <p:txBody>
          <a:bodyPr wrap="square" rtlCol="0">
            <a:spAutoFit/>
          </a:bodyPr>
          <a:lstStyle/>
          <a:p>
            <a:pPr marL="285750" indent="-285750">
              <a:buFont typeface="Arial" panose="020B0604020202020204" pitchFamily="34" charset="0"/>
              <a:buChar char="•"/>
            </a:pPr>
            <a:r>
              <a:rPr lang="de-DE" sz="2000" dirty="0"/>
              <a:t>Synthetische Opioide sind und werden national und international reglementiert.</a:t>
            </a:r>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r>
              <a:rPr lang="de-DE" sz="2000" b="1" dirty="0"/>
              <a:t>International</a:t>
            </a:r>
            <a:r>
              <a:rPr lang="de-DE" sz="2000" dirty="0"/>
              <a:t>: WHO / CND / UNODC sowie regionale Gremien (EMCDDA) beobachten NPS-Opioide; häufige Folge ist eine </a:t>
            </a:r>
            <a:r>
              <a:rPr lang="de-DE" sz="2000" b="1" dirty="0"/>
              <a:t>temporäre/definitive Kontrolle</a:t>
            </a:r>
            <a:r>
              <a:rPr lang="de-DE" sz="2000" dirty="0"/>
              <a:t> einzelner Vertreter (z. B. mehrere </a:t>
            </a:r>
            <a:r>
              <a:rPr lang="de-DE" sz="2000" dirty="0" err="1"/>
              <a:t>Nitazene</a:t>
            </a:r>
            <a:r>
              <a:rPr lang="de-DE" sz="2000" dirty="0"/>
              <a:t> 2024). Viele Staaten folgen mit nationalen Eintragungen in ihre Regulatorien. </a:t>
            </a:r>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r>
              <a:rPr lang="de-DE" sz="2000" b="1" dirty="0"/>
              <a:t>Deutschland</a:t>
            </a:r>
            <a:r>
              <a:rPr lang="de-DE" sz="2000" dirty="0"/>
              <a:t>: Reaktion über </a:t>
            </a:r>
            <a:r>
              <a:rPr lang="de-DE" sz="2000" b="1" dirty="0" err="1"/>
              <a:t>NpSG</a:t>
            </a:r>
            <a:r>
              <a:rPr lang="de-DE" sz="2000" dirty="0"/>
              <a:t> (generische Gruppenregelungen für NPS) und </a:t>
            </a:r>
            <a:r>
              <a:rPr lang="de-DE" sz="2000" b="1" dirty="0"/>
              <a:t>Überführung einzelner Substanzen in die BtMG-Anlagen (I–III)</a:t>
            </a:r>
            <a:r>
              <a:rPr lang="de-DE" sz="2000" dirty="0"/>
              <a:t> per Verordnung (Bundesrat / BMG / BfArM). Diverse </a:t>
            </a:r>
            <a:r>
              <a:rPr lang="de-DE" sz="2000" dirty="0" err="1"/>
              <a:t>Fentanyl</a:t>
            </a:r>
            <a:r>
              <a:rPr lang="de-DE" sz="2000" dirty="0"/>
              <a:t>- und </a:t>
            </a:r>
            <a:r>
              <a:rPr lang="de-DE" sz="2000" dirty="0" err="1"/>
              <a:t>Nitazenanaloga</a:t>
            </a:r>
            <a:r>
              <a:rPr lang="de-DE" sz="2000" dirty="0"/>
              <a:t> sind über beide Mechanismen reguliert. </a:t>
            </a:r>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r>
              <a:rPr lang="de-DE" sz="2000" dirty="0"/>
              <a:t>Das beständige Auftauchen neuer Vertreter und neuer Substanzklassen macht diesen Prozess nur bedingt wirksam und verhindert nicht grundsätzlich das sich Substanzen verbreiten und Schaden anrichten.</a:t>
            </a:r>
          </a:p>
          <a:p>
            <a:pPr marL="285750" indent="-285750">
              <a:buFont typeface="Arial" panose="020B0604020202020204" pitchFamily="34" charset="0"/>
              <a:buChar char="•"/>
            </a:pPr>
            <a:endParaRPr lang="de-DE" sz="2000" dirty="0"/>
          </a:p>
          <a:p>
            <a:endParaRPr lang="de-DE" sz="2000" dirty="0"/>
          </a:p>
        </p:txBody>
      </p:sp>
      <p:pic>
        <p:nvPicPr>
          <p:cNvPr id="2" name="Picture 2">
            <a:extLst>
              <a:ext uri="{FF2B5EF4-FFF2-40B4-BE49-F238E27FC236}">
                <a16:creationId xmlns:a16="http://schemas.microsoft.com/office/drawing/2014/main" id="{251040A8-B53F-9621-5145-B28C003C7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DAB67B87-7823-033D-C117-61B19D450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185263"/>
      </p:ext>
    </p:extLst>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2878B92-4B7C-E4B4-7A56-8B3EDDAB0BD6}"/>
            </a:ext>
          </a:extLst>
        </p:cNvPr>
        <p:cNvGrpSpPr/>
        <p:nvPr/>
      </p:nvGrpSpPr>
      <p:grpSpPr>
        <a:xfrm>
          <a:off x="0" y="0"/>
          <a:ext cx="0" cy="0"/>
          <a:chOff x="0" y="0"/>
          <a:chExt cx="0" cy="0"/>
        </a:xfrm>
      </p:grpSpPr>
      <p:sp>
        <p:nvSpPr>
          <p:cNvPr id="4" name="TextBox 8">
            <a:extLst>
              <a:ext uri="{FF2B5EF4-FFF2-40B4-BE49-F238E27FC236}">
                <a16:creationId xmlns:a16="http://schemas.microsoft.com/office/drawing/2014/main" id="{3BE40834-ABD6-411F-4325-77C8B79504ED}"/>
              </a:ext>
            </a:extLst>
          </p:cNvPr>
          <p:cNvSpPr txBox="1"/>
          <p:nvPr/>
        </p:nvSpPr>
        <p:spPr>
          <a:xfrm>
            <a:off x="1878445" y="1118436"/>
            <a:ext cx="8796352" cy="707886"/>
          </a:xfrm>
          <a:prstGeom prst="rect">
            <a:avLst/>
          </a:prstGeom>
          <a:noFill/>
        </p:spPr>
        <p:txBody>
          <a:bodyPr wrap="square" rtlCol="0">
            <a:spAutoFit/>
          </a:bodyPr>
          <a:lstStyle/>
          <a:p>
            <a:pPr marL="285750" indent="-285750">
              <a:buFont typeface="Arial" panose="020B0604020202020204" pitchFamily="34" charset="0"/>
              <a:buChar char="•"/>
            </a:pPr>
            <a:endParaRPr lang="de-DE" sz="2000" dirty="0"/>
          </a:p>
          <a:p>
            <a:endParaRPr lang="de-DE" sz="2000" dirty="0"/>
          </a:p>
        </p:txBody>
      </p:sp>
      <p:pic>
        <p:nvPicPr>
          <p:cNvPr id="2" name="Picture 2">
            <a:extLst>
              <a:ext uri="{FF2B5EF4-FFF2-40B4-BE49-F238E27FC236}">
                <a16:creationId xmlns:a16="http://schemas.microsoft.com/office/drawing/2014/main" id="{34A177E5-A540-5F22-ACB5-F27C50C5B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1A0F980F-80B0-5935-5B8B-95F834C1C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a:extLst>
              <a:ext uri="{FF2B5EF4-FFF2-40B4-BE49-F238E27FC236}">
                <a16:creationId xmlns:a16="http://schemas.microsoft.com/office/drawing/2014/main" id="{8DF58241-1ABD-09CC-7D42-787D699E47E3}"/>
              </a:ext>
            </a:extLst>
          </p:cNvPr>
          <p:cNvPicPr>
            <a:picLocks noChangeAspect="1"/>
          </p:cNvPicPr>
          <p:nvPr/>
        </p:nvPicPr>
        <p:blipFill>
          <a:blip r:embed="rId4"/>
          <a:stretch>
            <a:fillRect/>
          </a:stretch>
        </p:blipFill>
        <p:spPr>
          <a:xfrm>
            <a:off x="967853" y="1642384"/>
            <a:ext cx="10302973" cy="2529153"/>
          </a:xfrm>
          <a:prstGeom prst="rect">
            <a:avLst/>
          </a:prstGeom>
        </p:spPr>
      </p:pic>
      <p:pic>
        <p:nvPicPr>
          <p:cNvPr id="8" name="Grafik 7">
            <a:extLst>
              <a:ext uri="{FF2B5EF4-FFF2-40B4-BE49-F238E27FC236}">
                <a16:creationId xmlns:a16="http://schemas.microsoft.com/office/drawing/2014/main" id="{0A51754C-0CDF-1285-3C54-19E49738281F}"/>
              </a:ext>
            </a:extLst>
          </p:cNvPr>
          <p:cNvPicPr>
            <a:picLocks noChangeAspect="1"/>
          </p:cNvPicPr>
          <p:nvPr/>
        </p:nvPicPr>
        <p:blipFill>
          <a:blip r:embed="rId5"/>
          <a:stretch>
            <a:fillRect/>
          </a:stretch>
        </p:blipFill>
        <p:spPr>
          <a:xfrm>
            <a:off x="4386855" y="940100"/>
            <a:ext cx="3648584" cy="523948"/>
          </a:xfrm>
          <a:prstGeom prst="rect">
            <a:avLst/>
          </a:prstGeom>
        </p:spPr>
      </p:pic>
      <p:grpSp>
        <p:nvGrpSpPr>
          <p:cNvPr id="18" name="Gruppieren 17">
            <a:extLst>
              <a:ext uri="{FF2B5EF4-FFF2-40B4-BE49-F238E27FC236}">
                <a16:creationId xmlns:a16="http://schemas.microsoft.com/office/drawing/2014/main" id="{7FB4BD33-F2BA-B096-2FA1-C9647B116351}"/>
              </a:ext>
            </a:extLst>
          </p:cNvPr>
          <p:cNvGrpSpPr/>
          <p:nvPr/>
        </p:nvGrpSpPr>
        <p:grpSpPr>
          <a:xfrm>
            <a:off x="1534883" y="5098111"/>
            <a:ext cx="9735944" cy="1036289"/>
            <a:chOff x="1812109" y="5181300"/>
            <a:chExt cx="9458717" cy="953100"/>
          </a:xfrm>
        </p:grpSpPr>
        <p:pic>
          <p:nvPicPr>
            <p:cNvPr id="11" name="Grafik 10">
              <a:extLst>
                <a:ext uri="{FF2B5EF4-FFF2-40B4-BE49-F238E27FC236}">
                  <a16:creationId xmlns:a16="http://schemas.microsoft.com/office/drawing/2014/main" id="{AB99DD45-E05D-8F8B-28DA-EC0B454FAD68}"/>
                </a:ext>
              </a:extLst>
            </p:cNvPr>
            <p:cNvPicPr>
              <a:picLocks noChangeAspect="1"/>
            </p:cNvPicPr>
            <p:nvPr/>
          </p:nvPicPr>
          <p:blipFill>
            <a:blip r:embed="rId6"/>
            <a:srcRect l="35833"/>
            <a:stretch>
              <a:fillRect/>
            </a:stretch>
          </p:blipFill>
          <p:spPr>
            <a:xfrm>
              <a:off x="2567759" y="5181300"/>
              <a:ext cx="7823200" cy="953100"/>
            </a:xfrm>
            <a:prstGeom prst="rect">
              <a:avLst/>
            </a:prstGeom>
          </p:spPr>
        </p:pic>
        <p:pic>
          <p:nvPicPr>
            <p:cNvPr id="13" name="Grafik 12">
              <a:extLst>
                <a:ext uri="{FF2B5EF4-FFF2-40B4-BE49-F238E27FC236}">
                  <a16:creationId xmlns:a16="http://schemas.microsoft.com/office/drawing/2014/main" id="{459257CA-AEC9-09C0-D467-30539D4F4937}"/>
                </a:ext>
              </a:extLst>
            </p:cNvPr>
            <p:cNvPicPr>
              <a:picLocks noChangeAspect="1"/>
            </p:cNvPicPr>
            <p:nvPr/>
          </p:nvPicPr>
          <p:blipFill>
            <a:blip r:embed="rId6"/>
            <a:srcRect r="93802"/>
            <a:stretch>
              <a:fillRect/>
            </a:stretch>
          </p:blipFill>
          <p:spPr>
            <a:xfrm>
              <a:off x="1812109" y="5181300"/>
              <a:ext cx="755650" cy="953100"/>
            </a:xfrm>
            <a:prstGeom prst="rect">
              <a:avLst/>
            </a:prstGeom>
          </p:spPr>
        </p:pic>
        <p:pic>
          <p:nvPicPr>
            <p:cNvPr id="15" name="Grafik 14">
              <a:extLst>
                <a:ext uri="{FF2B5EF4-FFF2-40B4-BE49-F238E27FC236}">
                  <a16:creationId xmlns:a16="http://schemas.microsoft.com/office/drawing/2014/main" id="{2EEEC639-A096-459C-6D62-518F308ECDE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683326" y="5181300"/>
              <a:ext cx="1587500" cy="953100"/>
            </a:xfrm>
            <a:prstGeom prst="rect">
              <a:avLst/>
            </a:prstGeom>
          </p:spPr>
        </p:pic>
      </p:grpSp>
      <p:pic>
        <p:nvPicPr>
          <p:cNvPr id="17" name="Grafik 16">
            <a:extLst>
              <a:ext uri="{FF2B5EF4-FFF2-40B4-BE49-F238E27FC236}">
                <a16:creationId xmlns:a16="http://schemas.microsoft.com/office/drawing/2014/main" id="{1D726EBA-08DE-BAF5-3313-7E811EFF4DDD}"/>
              </a:ext>
            </a:extLst>
          </p:cNvPr>
          <p:cNvPicPr>
            <a:picLocks noChangeAspect="1"/>
          </p:cNvPicPr>
          <p:nvPr/>
        </p:nvPicPr>
        <p:blipFill>
          <a:blip r:embed="rId8" cstate="screen">
            <a:extLst>
              <a:ext uri="{28A0092B-C50C-407E-A947-70E740481C1C}">
                <a14:useLocalDpi xmlns:a14="http://schemas.microsoft.com/office/drawing/2010/main"/>
              </a:ext>
            </a:extLst>
          </a:blip>
          <a:srcRect l="5503"/>
          <a:stretch>
            <a:fillRect/>
          </a:stretch>
        </p:blipFill>
        <p:spPr>
          <a:xfrm>
            <a:off x="1534882" y="4349873"/>
            <a:ext cx="9735943" cy="631294"/>
          </a:xfrm>
          <a:prstGeom prst="rect">
            <a:avLst/>
          </a:prstGeom>
        </p:spPr>
      </p:pic>
      <p:sp>
        <p:nvSpPr>
          <p:cNvPr id="19" name="Rechteck 18">
            <a:extLst>
              <a:ext uri="{FF2B5EF4-FFF2-40B4-BE49-F238E27FC236}">
                <a16:creationId xmlns:a16="http://schemas.microsoft.com/office/drawing/2014/main" id="{7170A00B-49CA-26BA-2D5B-51AE47AB90AB}"/>
              </a:ext>
            </a:extLst>
          </p:cNvPr>
          <p:cNvSpPr/>
          <p:nvPr/>
        </p:nvSpPr>
        <p:spPr>
          <a:xfrm>
            <a:off x="2381250" y="5321300"/>
            <a:ext cx="7498070" cy="81310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26786161"/>
      </p:ext>
    </p:extLst>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2" name="Group 11">
            <a:extLst>
              <a:ext uri="{FF2B5EF4-FFF2-40B4-BE49-F238E27FC236}">
                <a16:creationId xmlns:a16="http://schemas.microsoft.com/office/drawing/2014/main" id="{D77C2DC4-03FC-4BF3-9F66-E9A3066EE4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6858001"/>
            <a:chOff x="7467600" y="0"/>
            <a:chExt cx="4724400" cy="6858000"/>
          </a:xfrm>
        </p:grpSpPr>
        <p:sp>
          <p:nvSpPr>
            <p:cNvPr id="13" name="Rectangle 12">
              <a:extLst>
                <a:ext uri="{FF2B5EF4-FFF2-40B4-BE49-F238E27FC236}">
                  <a16:creationId xmlns:a16="http://schemas.microsoft.com/office/drawing/2014/main" id="{13BD7D54-1B49-4AE3-89F2-EA4811619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1BD4E27-98FF-430B-A77B-3BF03B542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7E13C525-8EE3-4288-848F-C9B2A174F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1" y="457199"/>
            <a:ext cx="11277600" cy="5943602"/>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a:extLst>
              <a:ext uri="{FF2B5EF4-FFF2-40B4-BE49-F238E27FC236}">
                <a16:creationId xmlns:a16="http://schemas.microsoft.com/office/drawing/2014/main" id="{DEFF4C62-8E55-BDC4-ED65-71C2CADAFF80}"/>
              </a:ext>
            </a:extLst>
          </p:cNvPr>
          <p:cNvSpPr>
            <a:spLocks noGrp="1"/>
          </p:cNvSpPr>
          <p:nvPr>
            <p:ph type="ctrTitle"/>
          </p:nvPr>
        </p:nvSpPr>
        <p:spPr>
          <a:xfrm>
            <a:off x="6715124" y="1676401"/>
            <a:ext cx="4495801" cy="2286002"/>
          </a:xfrm>
        </p:spPr>
        <p:txBody>
          <a:bodyPr anchor="t">
            <a:normAutofit/>
          </a:bodyPr>
          <a:lstStyle/>
          <a:p>
            <a:pPr algn="l"/>
            <a:r>
              <a:rPr lang="de-DE" sz="4800"/>
              <a:t>Synthetische Opioide</a:t>
            </a:r>
          </a:p>
        </p:txBody>
      </p:sp>
      <p:sp>
        <p:nvSpPr>
          <p:cNvPr id="3" name="Untertitel 2">
            <a:extLst>
              <a:ext uri="{FF2B5EF4-FFF2-40B4-BE49-F238E27FC236}">
                <a16:creationId xmlns:a16="http://schemas.microsoft.com/office/drawing/2014/main" id="{B2470176-E2F9-CDB0-7CA9-613F59C178DC}"/>
              </a:ext>
            </a:extLst>
          </p:cNvPr>
          <p:cNvSpPr>
            <a:spLocks noGrp="1"/>
          </p:cNvSpPr>
          <p:nvPr>
            <p:ph type="subTitle" idx="1"/>
          </p:nvPr>
        </p:nvSpPr>
        <p:spPr>
          <a:xfrm>
            <a:off x="6715124" y="4267200"/>
            <a:ext cx="4495801" cy="914400"/>
          </a:xfrm>
        </p:spPr>
        <p:txBody>
          <a:bodyPr>
            <a:normAutofit/>
          </a:bodyPr>
          <a:lstStyle/>
          <a:p>
            <a:pPr algn="l"/>
            <a:r>
              <a:rPr lang="de-DE" sz="3000">
                <a:solidFill>
                  <a:schemeClr val="tx1">
                    <a:alpha val="55000"/>
                  </a:schemeClr>
                </a:solidFill>
              </a:rPr>
              <a:t>Bedeutung für Hilfesystem</a:t>
            </a:r>
          </a:p>
        </p:txBody>
      </p:sp>
      <p:pic>
        <p:nvPicPr>
          <p:cNvPr id="4" name="Picture 2">
            <a:extLst>
              <a:ext uri="{FF2B5EF4-FFF2-40B4-BE49-F238E27FC236}">
                <a16:creationId xmlns:a16="http://schemas.microsoft.com/office/drawing/2014/main" id="{18DE27EE-F225-DD7B-87E1-A4BD9EB0E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250" b="3"/>
          <a:stretch>
            <a:fillRect/>
          </a:stretch>
        </p:blipFill>
        <p:spPr bwMode="auto">
          <a:xfrm>
            <a:off x="981074" y="990598"/>
            <a:ext cx="4657726" cy="4876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BASIS\Außendarstellung\Corporate Identity_2018_ff\jpg\BASIS_Logo_cmyk.jpg">
            <a:extLst>
              <a:ext uri="{FF2B5EF4-FFF2-40B4-BE49-F238E27FC236}">
                <a16:creationId xmlns:a16="http://schemas.microsoft.com/office/drawing/2014/main" id="{3F019D6D-E8D1-3CA3-05BB-17DCCE3DF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7811" y="764385"/>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394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641BB4-62BD-C101-B839-CE0B7C41BEFB}"/>
              </a:ext>
            </a:extLst>
          </p:cNvPr>
          <p:cNvSpPr>
            <a:spLocks noGrp="1"/>
          </p:cNvSpPr>
          <p:nvPr>
            <p:ph type="title"/>
          </p:nvPr>
        </p:nvSpPr>
        <p:spPr/>
        <p:txBody>
          <a:bodyPr/>
          <a:lstStyle/>
          <a:p>
            <a:r>
              <a:rPr lang="de-DE" dirty="0"/>
              <a:t>Wer Konsumiert?</a:t>
            </a:r>
          </a:p>
        </p:txBody>
      </p:sp>
      <p:sp>
        <p:nvSpPr>
          <p:cNvPr id="6" name="Textfeld 5">
            <a:extLst>
              <a:ext uri="{FF2B5EF4-FFF2-40B4-BE49-F238E27FC236}">
                <a16:creationId xmlns:a16="http://schemas.microsoft.com/office/drawing/2014/main" id="{F4EC667D-2E25-2D02-C214-10A499051CA4}"/>
              </a:ext>
            </a:extLst>
          </p:cNvPr>
          <p:cNvSpPr txBox="1"/>
          <p:nvPr/>
        </p:nvSpPr>
        <p:spPr>
          <a:xfrm>
            <a:off x="2527509" y="1827460"/>
            <a:ext cx="1346331" cy="338554"/>
          </a:xfrm>
          <a:prstGeom prst="rect">
            <a:avLst/>
          </a:prstGeom>
          <a:noFill/>
        </p:spPr>
        <p:txBody>
          <a:bodyPr wrap="none" rtlCol="0">
            <a:spAutoFit/>
          </a:bodyPr>
          <a:lstStyle/>
          <a:p>
            <a:r>
              <a:rPr lang="de-DE" sz="1600" dirty="0"/>
              <a:t>Psychonauten</a:t>
            </a:r>
          </a:p>
        </p:txBody>
      </p:sp>
      <p:sp>
        <p:nvSpPr>
          <p:cNvPr id="7" name="Textfeld 6">
            <a:extLst>
              <a:ext uri="{FF2B5EF4-FFF2-40B4-BE49-F238E27FC236}">
                <a16:creationId xmlns:a16="http://schemas.microsoft.com/office/drawing/2014/main" id="{5703366A-DE04-A83B-109C-09A774F25A10}"/>
              </a:ext>
            </a:extLst>
          </p:cNvPr>
          <p:cNvSpPr txBox="1"/>
          <p:nvPr/>
        </p:nvSpPr>
        <p:spPr>
          <a:xfrm>
            <a:off x="317948" y="1880771"/>
            <a:ext cx="1182953" cy="338554"/>
          </a:xfrm>
          <a:prstGeom prst="rect">
            <a:avLst/>
          </a:prstGeom>
          <a:noFill/>
        </p:spPr>
        <p:txBody>
          <a:bodyPr wrap="none" rtlCol="0">
            <a:spAutoFit/>
          </a:bodyPr>
          <a:lstStyle/>
          <a:p>
            <a:r>
              <a:rPr lang="de-DE" sz="1600" dirty="0"/>
              <a:t>Harte Szene</a:t>
            </a:r>
          </a:p>
        </p:txBody>
      </p:sp>
      <p:sp>
        <p:nvSpPr>
          <p:cNvPr id="8" name="Textfeld 7">
            <a:extLst>
              <a:ext uri="{FF2B5EF4-FFF2-40B4-BE49-F238E27FC236}">
                <a16:creationId xmlns:a16="http://schemas.microsoft.com/office/drawing/2014/main" id="{A69B07D1-3D14-39E4-8B0A-DD7590F9170F}"/>
              </a:ext>
            </a:extLst>
          </p:cNvPr>
          <p:cNvSpPr txBox="1"/>
          <p:nvPr/>
        </p:nvSpPr>
        <p:spPr>
          <a:xfrm>
            <a:off x="-44824" y="2328457"/>
            <a:ext cx="2104836" cy="2062103"/>
          </a:xfrm>
          <a:prstGeom prst="rect">
            <a:avLst/>
          </a:prstGeom>
          <a:noFill/>
        </p:spPr>
        <p:txBody>
          <a:bodyPr wrap="square" rtlCol="0">
            <a:spAutoFit/>
          </a:bodyPr>
          <a:lstStyle/>
          <a:p>
            <a:pPr algn="ctr"/>
            <a:r>
              <a:rPr lang="de-DE" sz="1600" dirty="0"/>
              <a:t>Menschen, die abhängig Opiate konsumieren können wissentlich oder unwissentlich als Beimengungen neue synthetische Opioide konsumieren</a:t>
            </a:r>
          </a:p>
        </p:txBody>
      </p:sp>
      <p:sp>
        <p:nvSpPr>
          <p:cNvPr id="9" name="Textfeld 8">
            <a:extLst>
              <a:ext uri="{FF2B5EF4-FFF2-40B4-BE49-F238E27FC236}">
                <a16:creationId xmlns:a16="http://schemas.microsoft.com/office/drawing/2014/main" id="{DAAB715A-9EF6-2052-96A8-CBDF3001A671}"/>
              </a:ext>
            </a:extLst>
          </p:cNvPr>
          <p:cNvSpPr txBox="1"/>
          <p:nvPr/>
        </p:nvSpPr>
        <p:spPr>
          <a:xfrm>
            <a:off x="2031181" y="2200864"/>
            <a:ext cx="2338043" cy="2308324"/>
          </a:xfrm>
          <a:prstGeom prst="rect">
            <a:avLst/>
          </a:prstGeom>
          <a:noFill/>
        </p:spPr>
        <p:txBody>
          <a:bodyPr wrap="square" rtlCol="0">
            <a:spAutoFit/>
          </a:bodyPr>
          <a:lstStyle/>
          <a:p>
            <a:pPr algn="ctr"/>
            <a:r>
              <a:rPr lang="de-DE" sz="1600" dirty="0"/>
              <a:t>Sogenannte Psychonauten experimentieren mit psychoaktiven Substanzen. Sie tauschen sich über Reddit, </a:t>
            </a:r>
            <a:r>
              <a:rPr lang="de-DE" sz="1600" dirty="0" err="1"/>
              <a:t>Social</a:t>
            </a:r>
            <a:r>
              <a:rPr lang="de-DE" sz="1600" dirty="0"/>
              <a:t> Media Gruppen oder Foren aus und bestellen Reinsubstanzen</a:t>
            </a:r>
          </a:p>
        </p:txBody>
      </p:sp>
      <p:sp>
        <p:nvSpPr>
          <p:cNvPr id="10" name="Textfeld 9">
            <a:extLst>
              <a:ext uri="{FF2B5EF4-FFF2-40B4-BE49-F238E27FC236}">
                <a16:creationId xmlns:a16="http://schemas.microsoft.com/office/drawing/2014/main" id="{57EFF68B-0806-DD3B-8D5E-EBA299B9D277}"/>
              </a:ext>
            </a:extLst>
          </p:cNvPr>
          <p:cNvSpPr txBox="1"/>
          <p:nvPr/>
        </p:nvSpPr>
        <p:spPr>
          <a:xfrm>
            <a:off x="4758391" y="1869455"/>
            <a:ext cx="2018373" cy="338554"/>
          </a:xfrm>
          <a:prstGeom prst="rect">
            <a:avLst/>
          </a:prstGeom>
          <a:noFill/>
        </p:spPr>
        <p:txBody>
          <a:bodyPr wrap="none" rtlCol="0">
            <a:spAutoFit/>
          </a:bodyPr>
          <a:lstStyle/>
          <a:p>
            <a:r>
              <a:rPr lang="de-DE" sz="1600" dirty="0"/>
              <a:t>Junge Konsumierende</a:t>
            </a:r>
          </a:p>
        </p:txBody>
      </p:sp>
      <p:sp>
        <p:nvSpPr>
          <p:cNvPr id="11" name="Textfeld 10">
            <a:extLst>
              <a:ext uri="{FF2B5EF4-FFF2-40B4-BE49-F238E27FC236}">
                <a16:creationId xmlns:a16="http://schemas.microsoft.com/office/drawing/2014/main" id="{29F34CB4-A32D-1837-DD9E-80366EE86842}"/>
              </a:ext>
            </a:extLst>
          </p:cNvPr>
          <p:cNvSpPr txBox="1"/>
          <p:nvPr/>
        </p:nvSpPr>
        <p:spPr>
          <a:xfrm>
            <a:off x="4369224" y="2236545"/>
            <a:ext cx="2546635" cy="2308324"/>
          </a:xfrm>
          <a:prstGeom prst="rect">
            <a:avLst/>
          </a:prstGeom>
          <a:noFill/>
        </p:spPr>
        <p:txBody>
          <a:bodyPr wrap="square" rtlCol="0">
            <a:spAutoFit/>
          </a:bodyPr>
          <a:lstStyle/>
          <a:p>
            <a:pPr algn="ctr"/>
            <a:r>
              <a:rPr lang="de-DE" sz="1600" dirty="0"/>
              <a:t>Es gibt zunehmend unter jungen Menschen einen Trend zu Opioiden, wie Oxycodon oder Tilidin. Es gibt zunehmend Warnungen über gefakte Tabletten: </a:t>
            </a:r>
            <a:r>
              <a:rPr lang="de-DE" sz="1600" dirty="0" err="1"/>
              <a:t>Nitazene</a:t>
            </a:r>
            <a:r>
              <a:rPr lang="de-DE" sz="1600" dirty="0"/>
              <a:t> werden zum Beispiel als Oxycodon verkauft</a:t>
            </a:r>
          </a:p>
        </p:txBody>
      </p:sp>
      <p:pic>
        <p:nvPicPr>
          <p:cNvPr id="12" name="Picture 2">
            <a:extLst>
              <a:ext uri="{FF2B5EF4-FFF2-40B4-BE49-F238E27FC236}">
                <a16:creationId xmlns:a16="http://schemas.microsoft.com/office/drawing/2014/main" id="{3A7F2899-5A0B-483C-3045-2A7138A25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90" y="-117227"/>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S:\BASIS\Außendarstellung\Corporate Identity_2018_ff\jpg\BASIS_Logo_cmyk.jpg">
            <a:extLst>
              <a:ext uri="{FF2B5EF4-FFF2-40B4-BE49-F238E27FC236}">
                <a16:creationId xmlns:a16="http://schemas.microsoft.com/office/drawing/2014/main" id="{A8982134-AC66-AF81-4068-29B4E7FC1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0DEF1DFF-6928-AEE6-EAEA-60E3933FFEDC}"/>
              </a:ext>
            </a:extLst>
          </p:cNvPr>
          <p:cNvSpPr txBox="1"/>
          <p:nvPr/>
        </p:nvSpPr>
        <p:spPr>
          <a:xfrm>
            <a:off x="9645087" y="1674456"/>
            <a:ext cx="2052100" cy="584775"/>
          </a:xfrm>
          <a:prstGeom prst="rect">
            <a:avLst/>
          </a:prstGeom>
          <a:noFill/>
        </p:spPr>
        <p:txBody>
          <a:bodyPr wrap="none" rtlCol="0">
            <a:spAutoFit/>
          </a:bodyPr>
          <a:lstStyle/>
          <a:p>
            <a:r>
              <a:rPr lang="de-DE" sz="1600" dirty="0"/>
              <a:t>Opiatkonsumierende</a:t>
            </a:r>
          </a:p>
          <a:p>
            <a:r>
              <a:rPr lang="de-DE" sz="1600" dirty="0"/>
              <a:t>in ländlichen Gebieten</a:t>
            </a:r>
          </a:p>
        </p:txBody>
      </p:sp>
      <p:sp>
        <p:nvSpPr>
          <p:cNvPr id="4" name="Textfeld 3">
            <a:extLst>
              <a:ext uri="{FF2B5EF4-FFF2-40B4-BE49-F238E27FC236}">
                <a16:creationId xmlns:a16="http://schemas.microsoft.com/office/drawing/2014/main" id="{E37BC555-8405-FBA5-31FA-BB415BD82753}"/>
              </a:ext>
            </a:extLst>
          </p:cNvPr>
          <p:cNvSpPr txBox="1"/>
          <p:nvPr/>
        </p:nvSpPr>
        <p:spPr>
          <a:xfrm>
            <a:off x="9593980" y="2328457"/>
            <a:ext cx="2399126" cy="2062103"/>
          </a:xfrm>
          <a:prstGeom prst="rect">
            <a:avLst/>
          </a:prstGeom>
          <a:noFill/>
        </p:spPr>
        <p:txBody>
          <a:bodyPr wrap="square" rtlCol="0">
            <a:spAutoFit/>
          </a:bodyPr>
          <a:lstStyle/>
          <a:p>
            <a:pPr algn="ctr"/>
            <a:r>
              <a:rPr lang="de-DE" sz="1600" dirty="0"/>
              <a:t>Abseits der Großstädte kann die Versorgung mit Heroin schwieriger sein. Gerade bei Umzug in andere Gegenden entfallen Strukturen, die durch Internethandel ausgeglichen werden.</a:t>
            </a:r>
          </a:p>
        </p:txBody>
      </p:sp>
      <p:pic>
        <p:nvPicPr>
          <p:cNvPr id="14" name="Grafik 13">
            <a:extLst>
              <a:ext uri="{FF2B5EF4-FFF2-40B4-BE49-F238E27FC236}">
                <a16:creationId xmlns:a16="http://schemas.microsoft.com/office/drawing/2014/main" id="{FED3D188-46DE-66E0-6DEE-6AA822C08C96}"/>
              </a:ext>
            </a:extLst>
          </p:cNvPr>
          <p:cNvPicPr>
            <a:picLocks noChangeAspect="1"/>
          </p:cNvPicPr>
          <p:nvPr/>
        </p:nvPicPr>
        <p:blipFill>
          <a:blip r:embed="rId5"/>
          <a:stretch>
            <a:fillRect/>
          </a:stretch>
        </p:blipFill>
        <p:spPr>
          <a:xfrm>
            <a:off x="2328898" y="4618010"/>
            <a:ext cx="6528231" cy="2302105"/>
          </a:xfrm>
          <a:prstGeom prst="rect">
            <a:avLst/>
          </a:prstGeom>
        </p:spPr>
      </p:pic>
      <p:sp>
        <p:nvSpPr>
          <p:cNvPr id="15" name="Textfeld 14">
            <a:extLst>
              <a:ext uri="{FF2B5EF4-FFF2-40B4-BE49-F238E27FC236}">
                <a16:creationId xmlns:a16="http://schemas.microsoft.com/office/drawing/2014/main" id="{79E76D86-1B0C-32DB-B9BC-97574D3DDA39}"/>
              </a:ext>
            </a:extLst>
          </p:cNvPr>
          <p:cNvSpPr txBox="1"/>
          <p:nvPr/>
        </p:nvSpPr>
        <p:spPr>
          <a:xfrm>
            <a:off x="7324165" y="1809390"/>
            <a:ext cx="1401859" cy="338554"/>
          </a:xfrm>
          <a:prstGeom prst="rect">
            <a:avLst/>
          </a:prstGeom>
          <a:noFill/>
        </p:spPr>
        <p:txBody>
          <a:bodyPr wrap="none" rtlCol="0">
            <a:spAutoFit/>
          </a:bodyPr>
          <a:lstStyle/>
          <a:p>
            <a:r>
              <a:rPr lang="de-DE" sz="1600" dirty="0" err="1"/>
              <a:t>Chemsexszene</a:t>
            </a:r>
            <a:endParaRPr lang="de-DE" sz="1600" dirty="0"/>
          </a:p>
        </p:txBody>
      </p:sp>
      <p:sp>
        <p:nvSpPr>
          <p:cNvPr id="16" name="Textfeld 15">
            <a:extLst>
              <a:ext uri="{FF2B5EF4-FFF2-40B4-BE49-F238E27FC236}">
                <a16:creationId xmlns:a16="http://schemas.microsoft.com/office/drawing/2014/main" id="{E914AB4D-9DBC-1A59-CF9F-FAD860BD0DC7}"/>
              </a:ext>
            </a:extLst>
          </p:cNvPr>
          <p:cNvSpPr txBox="1"/>
          <p:nvPr/>
        </p:nvSpPr>
        <p:spPr>
          <a:xfrm>
            <a:off x="7106866" y="2099324"/>
            <a:ext cx="2399126" cy="2554545"/>
          </a:xfrm>
          <a:prstGeom prst="rect">
            <a:avLst/>
          </a:prstGeom>
          <a:noFill/>
        </p:spPr>
        <p:txBody>
          <a:bodyPr wrap="square" rtlCol="0">
            <a:spAutoFit/>
          </a:bodyPr>
          <a:lstStyle/>
          <a:p>
            <a:pPr algn="ctr"/>
            <a:r>
              <a:rPr lang="de-DE" sz="1600" dirty="0"/>
              <a:t>Auch wenn Opioide nicht zu den klassischen </a:t>
            </a:r>
            <a:r>
              <a:rPr lang="de-DE" sz="1600" dirty="0" err="1"/>
              <a:t>Chemsexsubstanzen</a:t>
            </a:r>
            <a:r>
              <a:rPr lang="de-DE" sz="1600" dirty="0"/>
              <a:t> gehören, werden sind insbesondere Falschdeklarationen bei „</a:t>
            </a:r>
            <a:r>
              <a:rPr lang="de-DE" sz="1600" dirty="0" err="1"/>
              <a:t>Runterkommpillen</a:t>
            </a:r>
            <a:r>
              <a:rPr lang="de-DE" sz="1600" dirty="0"/>
              <a:t>“ eine große Gefahr, insbesondere in Kombination zu GBL</a:t>
            </a:r>
          </a:p>
        </p:txBody>
      </p:sp>
    </p:spTree>
    <p:extLst>
      <p:ext uri="{BB962C8B-B14F-4D97-AF65-F5344CB8AC3E}">
        <p14:creationId xmlns:p14="http://schemas.microsoft.com/office/powerpoint/2010/main" val="2145614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4DAB9-5B91-6D4E-5F7F-D25D9108B5A2}"/>
              </a:ext>
            </a:extLst>
          </p:cNvPr>
          <p:cNvSpPr>
            <a:spLocks noGrp="1"/>
          </p:cNvSpPr>
          <p:nvPr>
            <p:ph type="ctrTitle"/>
          </p:nvPr>
        </p:nvSpPr>
        <p:spPr>
          <a:xfrm>
            <a:off x="2209800" y="194571"/>
            <a:ext cx="7772400" cy="1470025"/>
          </a:xfrm>
        </p:spPr>
        <p:txBody>
          <a:bodyPr/>
          <a:lstStyle/>
          <a:p>
            <a:r>
              <a:rPr lang="de-DE" dirty="0"/>
              <a:t>Todesfälle</a:t>
            </a:r>
          </a:p>
        </p:txBody>
      </p:sp>
      <p:pic>
        <p:nvPicPr>
          <p:cNvPr id="3" name="Picture 2">
            <a:extLst>
              <a:ext uri="{FF2B5EF4-FFF2-40B4-BE49-F238E27FC236}">
                <a16:creationId xmlns:a16="http://schemas.microsoft.com/office/drawing/2014/main" id="{828CC6FE-071E-7C45-C67D-E6E1F6BE1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S:\BASIS\Außendarstellung\Corporate Identity_2018_ff\jpg\BASIS_Logo_cmyk.jpg">
            <a:extLst>
              <a:ext uri="{FF2B5EF4-FFF2-40B4-BE49-F238E27FC236}">
                <a16:creationId xmlns:a16="http://schemas.microsoft.com/office/drawing/2014/main" id="{0A913A16-A126-78B4-ED69-C9D34D36D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elle 6">
            <a:extLst>
              <a:ext uri="{FF2B5EF4-FFF2-40B4-BE49-F238E27FC236}">
                <a16:creationId xmlns:a16="http://schemas.microsoft.com/office/drawing/2014/main" id="{44BF4F99-0BD7-048A-3E6E-993AB3B02438}"/>
              </a:ext>
            </a:extLst>
          </p:cNvPr>
          <p:cNvGraphicFramePr>
            <a:graphicFrameLocks noGrp="1"/>
          </p:cNvGraphicFramePr>
          <p:nvPr>
            <p:extLst>
              <p:ext uri="{D42A27DB-BD31-4B8C-83A1-F6EECF244321}">
                <p14:modId xmlns:p14="http://schemas.microsoft.com/office/powerpoint/2010/main" val="2111696516"/>
              </p:ext>
            </p:extLst>
          </p:nvPr>
        </p:nvGraphicFramePr>
        <p:xfrm>
          <a:off x="356372" y="1664596"/>
          <a:ext cx="11766127" cy="5326825"/>
        </p:xfrm>
        <a:graphic>
          <a:graphicData uri="http://schemas.openxmlformats.org/drawingml/2006/table">
            <a:tbl>
              <a:tblPr/>
              <a:tblGrid>
                <a:gridCol w="1290832">
                  <a:extLst>
                    <a:ext uri="{9D8B030D-6E8A-4147-A177-3AD203B41FA5}">
                      <a16:colId xmlns:a16="http://schemas.microsoft.com/office/drawing/2014/main" val="2628997810"/>
                    </a:ext>
                  </a:extLst>
                </a:gridCol>
                <a:gridCol w="1713286">
                  <a:extLst>
                    <a:ext uri="{9D8B030D-6E8A-4147-A177-3AD203B41FA5}">
                      <a16:colId xmlns:a16="http://schemas.microsoft.com/office/drawing/2014/main" val="3130098559"/>
                    </a:ext>
                  </a:extLst>
                </a:gridCol>
                <a:gridCol w="2260912">
                  <a:extLst>
                    <a:ext uri="{9D8B030D-6E8A-4147-A177-3AD203B41FA5}">
                      <a16:colId xmlns:a16="http://schemas.microsoft.com/office/drawing/2014/main" val="54488276"/>
                    </a:ext>
                  </a:extLst>
                </a:gridCol>
                <a:gridCol w="6501097">
                  <a:extLst>
                    <a:ext uri="{9D8B030D-6E8A-4147-A177-3AD203B41FA5}">
                      <a16:colId xmlns:a16="http://schemas.microsoft.com/office/drawing/2014/main" val="3130866635"/>
                    </a:ext>
                  </a:extLst>
                </a:gridCol>
              </a:tblGrid>
              <a:tr h="225866">
                <a:tc>
                  <a:txBody>
                    <a:bodyPr/>
                    <a:lstStyle/>
                    <a:p>
                      <a:pPr>
                        <a:buNone/>
                      </a:pPr>
                      <a:r>
                        <a:rPr lang="de-DE" sz="1400" dirty="0">
                          <a:effectLst/>
                        </a:rPr>
                        <a:t>Bundesland</a:t>
                      </a:r>
                    </a:p>
                  </a:txBody>
                  <a:tcPr marL="19593" marR="19593" marT="9796" marB="9796" anchor="ctr">
                    <a:lnL>
                      <a:noFill/>
                    </a:lnL>
                    <a:lnR>
                      <a:noFill/>
                    </a:lnR>
                    <a:lnT>
                      <a:noFill/>
                    </a:lnT>
                    <a:lnB>
                      <a:noFill/>
                    </a:lnB>
                    <a:noFill/>
                  </a:tcPr>
                </a:tc>
                <a:tc>
                  <a:txBody>
                    <a:bodyPr/>
                    <a:lstStyle/>
                    <a:p>
                      <a:pPr>
                        <a:buNone/>
                      </a:pPr>
                      <a:r>
                        <a:rPr lang="de-DE" sz="1400" dirty="0">
                          <a:effectLst/>
                        </a:rPr>
                        <a:t>Zeitraum</a:t>
                      </a:r>
                    </a:p>
                  </a:txBody>
                  <a:tcPr marL="19593" marR="19593" marT="9796" marB="9796" anchor="ctr">
                    <a:lnL>
                      <a:noFill/>
                    </a:lnL>
                    <a:lnR>
                      <a:noFill/>
                    </a:lnR>
                    <a:lnT>
                      <a:noFill/>
                    </a:lnT>
                    <a:lnB>
                      <a:noFill/>
                    </a:lnB>
                    <a:noFill/>
                  </a:tcPr>
                </a:tc>
                <a:tc>
                  <a:txBody>
                    <a:bodyPr/>
                    <a:lstStyle/>
                    <a:p>
                      <a:pPr>
                        <a:buNone/>
                      </a:pPr>
                      <a:r>
                        <a:rPr lang="de-DE" sz="1400">
                          <a:effectLst/>
                        </a:rPr>
                        <a:t>Fälle</a:t>
                      </a:r>
                    </a:p>
                  </a:txBody>
                  <a:tcPr marL="19593" marR="19593" marT="9796" marB="9796" anchor="ctr">
                    <a:lnL>
                      <a:noFill/>
                    </a:lnL>
                    <a:lnR>
                      <a:noFill/>
                    </a:lnR>
                    <a:lnT>
                      <a:noFill/>
                    </a:lnT>
                    <a:lnB>
                      <a:noFill/>
                    </a:lnB>
                    <a:noFill/>
                  </a:tcPr>
                </a:tc>
                <a:tc>
                  <a:txBody>
                    <a:bodyPr/>
                    <a:lstStyle/>
                    <a:p>
                      <a:pPr>
                        <a:buNone/>
                      </a:pPr>
                      <a:r>
                        <a:rPr lang="de-DE" sz="1400" dirty="0"/>
                        <a:t>Details zu den Fällen</a:t>
                      </a:r>
                    </a:p>
                  </a:txBody>
                  <a:tcPr marL="19593" marR="19593" marT="9796" marB="9796" anchor="ctr">
                    <a:lnL>
                      <a:noFill/>
                    </a:lnL>
                    <a:lnR>
                      <a:noFill/>
                    </a:lnR>
                    <a:lnT>
                      <a:noFill/>
                    </a:lnT>
                    <a:lnB>
                      <a:noFill/>
                    </a:lnB>
                    <a:noFill/>
                  </a:tcPr>
                </a:tc>
                <a:extLst>
                  <a:ext uri="{0D108BD9-81ED-4DB2-BD59-A6C34878D82A}">
                    <a16:rowId xmlns:a16="http://schemas.microsoft.com/office/drawing/2014/main" val="3004257187"/>
                  </a:ext>
                </a:extLst>
              </a:tr>
              <a:tr h="1503479">
                <a:tc>
                  <a:txBody>
                    <a:bodyPr/>
                    <a:lstStyle/>
                    <a:p>
                      <a:pPr>
                        <a:buNone/>
                      </a:pPr>
                      <a:r>
                        <a:rPr lang="de-DE" sz="1400" b="1" dirty="0"/>
                        <a:t>Bayern</a:t>
                      </a:r>
                      <a:endParaRPr lang="de-DE" sz="1400" dirty="0"/>
                    </a:p>
                  </a:txBody>
                  <a:tcPr marL="19593" marR="19593" marT="9796" marB="9796" anchor="ctr">
                    <a:lnL>
                      <a:noFill/>
                    </a:lnL>
                    <a:lnR>
                      <a:noFill/>
                    </a:lnR>
                    <a:lnT>
                      <a:noFill/>
                    </a:lnT>
                    <a:lnB>
                      <a:noFill/>
                    </a:lnB>
                    <a:noFill/>
                  </a:tcPr>
                </a:tc>
                <a:tc>
                  <a:txBody>
                    <a:bodyPr/>
                    <a:lstStyle/>
                    <a:p>
                      <a:pPr>
                        <a:buNone/>
                      </a:pPr>
                      <a:r>
                        <a:rPr lang="de-DE" sz="1400" dirty="0"/>
                        <a:t>Sept. 2024 – März 2026</a:t>
                      </a:r>
                    </a:p>
                  </a:txBody>
                  <a:tcPr marL="19593" marR="19593" marT="9796" marB="9796" anchor="ctr">
                    <a:lnL>
                      <a:noFill/>
                    </a:lnL>
                    <a:lnR>
                      <a:noFill/>
                    </a:lnR>
                    <a:lnT>
                      <a:noFill/>
                    </a:lnT>
                    <a:lnB>
                      <a:noFill/>
                    </a:lnB>
                    <a:noFill/>
                  </a:tcPr>
                </a:tc>
                <a:tc>
                  <a:txBody>
                    <a:bodyPr/>
                    <a:lstStyle/>
                    <a:p>
                      <a:pPr>
                        <a:buNone/>
                      </a:pPr>
                      <a:r>
                        <a:rPr lang="de-DE" sz="1400" dirty="0"/>
                        <a:t>≥ 10 </a:t>
                      </a:r>
                    </a:p>
                  </a:txBody>
                  <a:tcPr marL="19593" marR="19593" marT="9796" marB="9796" anchor="ctr">
                    <a:lnL>
                      <a:noFill/>
                    </a:lnL>
                    <a:lnR>
                      <a:noFill/>
                    </a:lnR>
                    <a:lnT>
                      <a:noFill/>
                    </a:lnT>
                    <a:lnB>
                      <a:noFill/>
                    </a:lnB>
                    <a:noFill/>
                  </a:tcPr>
                </a:tc>
                <a:tc>
                  <a:txBody>
                    <a:bodyPr/>
                    <a:lstStyle/>
                    <a:p>
                      <a:pPr>
                        <a:buNone/>
                      </a:pPr>
                      <a:r>
                        <a:rPr lang="de-DE" sz="1050" dirty="0"/>
                        <a:t>Ab Sept. 2024 mindestens 7–8 Tote im Alter 17–38 (BLKA, Feb. 2025); darunter ein 17-Jähriger aus Unterfranken (gest. 18. Jan. 2025). Substanzen als „Research Chemicals" legal online bestellt. Schwere Intoxikationen, ein Fall mit kurzzeitigem Herzstillstand. März 2026: 2 weitere Todesfälle (Oberbayern, Oberpfalz) durch </a:t>
                      </a:r>
                      <a:r>
                        <a:rPr lang="de-DE" sz="1050" dirty="0" err="1"/>
                        <a:t>Vapes</a:t>
                      </a:r>
                      <a:r>
                        <a:rPr lang="de-DE" sz="1050" dirty="0"/>
                        <a:t> mit dem </a:t>
                      </a:r>
                      <a:r>
                        <a:rPr lang="de-DE" sz="1050" dirty="0" err="1"/>
                        <a:t>Orphin</a:t>
                      </a:r>
                      <a:r>
                        <a:rPr lang="de-DE" sz="1050" dirty="0"/>
                        <a:t> </a:t>
                      </a:r>
                      <a:r>
                        <a:rPr lang="de-DE" sz="1050" dirty="0" err="1"/>
                        <a:t>Etodezitramid</a:t>
                      </a:r>
                      <a:r>
                        <a:rPr lang="de-DE" sz="1050" dirty="0"/>
                        <a:t>; 2 weitere Vergiftungen, davon eine lebensbedrohlich, eine Person musste reanimiert werden. BLKA bestätigt bis Juni 2025 mind. 5 Fälle mit laborbestätigten </a:t>
                      </a:r>
                      <a:r>
                        <a:rPr lang="de-DE" sz="1050" dirty="0" err="1"/>
                        <a:t>Nitazenen</a:t>
                      </a:r>
                      <a:r>
                        <a:rPr lang="de-DE" sz="1050" dirty="0"/>
                        <a:t>. </a:t>
                      </a:r>
                    </a:p>
                  </a:txBody>
                  <a:tcPr marL="19593" marR="19593" marT="9796" marB="9796" anchor="ctr">
                    <a:lnL>
                      <a:noFill/>
                    </a:lnL>
                    <a:lnR>
                      <a:noFill/>
                    </a:lnR>
                    <a:lnT>
                      <a:noFill/>
                    </a:lnT>
                    <a:lnB>
                      <a:noFill/>
                    </a:lnB>
                    <a:noFill/>
                  </a:tcPr>
                </a:tc>
                <a:extLst>
                  <a:ext uri="{0D108BD9-81ED-4DB2-BD59-A6C34878D82A}">
                    <a16:rowId xmlns:a16="http://schemas.microsoft.com/office/drawing/2014/main" val="3187759615"/>
                  </a:ext>
                </a:extLst>
              </a:tr>
              <a:tr h="426359">
                <a:tc>
                  <a:txBody>
                    <a:bodyPr/>
                    <a:lstStyle/>
                    <a:p>
                      <a:pPr>
                        <a:buNone/>
                      </a:pPr>
                      <a:r>
                        <a:rPr lang="de-DE" sz="1400" b="1"/>
                        <a:t>Hessen</a:t>
                      </a:r>
                      <a:endParaRPr lang="de-DE" sz="1400"/>
                    </a:p>
                  </a:txBody>
                  <a:tcPr marL="19593" marR="19593" marT="9796" marB="9796" anchor="ctr">
                    <a:lnL>
                      <a:noFill/>
                    </a:lnL>
                    <a:lnR>
                      <a:noFill/>
                    </a:lnR>
                    <a:lnT>
                      <a:noFill/>
                    </a:lnT>
                    <a:lnB>
                      <a:noFill/>
                    </a:lnB>
                    <a:noFill/>
                  </a:tcPr>
                </a:tc>
                <a:tc>
                  <a:txBody>
                    <a:bodyPr/>
                    <a:lstStyle/>
                    <a:p>
                      <a:pPr>
                        <a:buNone/>
                      </a:pPr>
                      <a:r>
                        <a:rPr lang="de-DE" sz="1400"/>
                        <a:t>2024/2025</a:t>
                      </a:r>
                    </a:p>
                  </a:txBody>
                  <a:tcPr marL="19593" marR="19593" marT="9796" marB="9796" anchor="ctr">
                    <a:lnL>
                      <a:noFill/>
                    </a:lnL>
                    <a:lnR>
                      <a:noFill/>
                    </a:lnR>
                    <a:lnT>
                      <a:noFill/>
                    </a:lnT>
                    <a:lnB>
                      <a:noFill/>
                    </a:lnB>
                    <a:noFill/>
                  </a:tcPr>
                </a:tc>
                <a:tc>
                  <a:txBody>
                    <a:bodyPr/>
                    <a:lstStyle/>
                    <a:p>
                      <a:pPr>
                        <a:buNone/>
                      </a:pPr>
                      <a:r>
                        <a:rPr lang="de-DE" sz="1400" dirty="0"/>
                        <a:t>≥ 1 </a:t>
                      </a:r>
                    </a:p>
                  </a:txBody>
                  <a:tcPr marL="19593" marR="19593" marT="9796" marB="9796" anchor="ctr">
                    <a:lnL>
                      <a:noFill/>
                    </a:lnL>
                    <a:lnR>
                      <a:noFill/>
                    </a:lnR>
                    <a:lnT>
                      <a:noFill/>
                    </a:lnT>
                    <a:lnB>
                      <a:noFill/>
                    </a:lnB>
                    <a:noFill/>
                  </a:tcPr>
                </a:tc>
                <a:tc>
                  <a:txBody>
                    <a:bodyPr/>
                    <a:lstStyle/>
                    <a:p>
                      <a:pPr>
                        <a:buNone/>
                      </a:pPr>
                      <a:r>
                        <a:rPr lang="de-DE" sz="1050" dirty="0"/>
                        <a:t>Dokumentierter Todesfall eines 19-Jährigen im Zusammenhang mit </a:t>
                      </a:r>
                      <a:r>
                        <a:rPr lang="de-DE" sz="1050" dirty="0" err="1"/>
                        <a:t>Nitazenen</a:t>
                      </a:r>
                      <a:r>
                        <a:rPr lang="de-DE" sz="1050" dirty="0"/>
                        <a:t>. Keine weiteren öffentlichen Angaben zu Ort oder Substanztyp. </a:t>
                      </a:r>
                    </a:p>
                  </a:txBody>
                  <a:tcPr marL="19593" marR="19593" marT="9796" marB="9796" anchor="ctr">
                    <a:lnL>
                      <a:noFill/>
                    </a:lnL>
                    <a:lnR>
                      <a:noFill/>
                    </a:lnR>
                    <a:lnT>
                      <a:noFill/>
                    </a:lnT>
                    <a:lnB>
                      <a:noFill/>
                    </a:lnB>
                    <a:noFill/>
                  </a:tcPr>
                </a:tc>
                <a:extLst>
                  <a:ext uri="{0D108BD9-81ED-4DB2-BD59-A6C34878D82A}">
                    <a16:rowId xmlns:a16="http://schemas.microsoft.com/office/drawing/2014/main" val="3312032945"/>
                  </a:ext>
                </a:extLst>
              </a:tr>
              <a:tr h="1099559">
                <a:tc>
                  <a:txBody>
                    <a:bodyPr/>
                    <a:lstStyle/>
                    <a:p>
                      <a:pPr>
                        <a:buNone/>
                      </a:pPr>
                      <a:r>
                        <a:rPr lang="de-DE" sz="1400" b="1"/>
                        <a:t>Bremen</a:t>
                      </a:r>
                      <a:endParaRPr lang="de-DE" sz="1400"/>
                    </a:p>
                  </a:txBody>
                  <a:tcPr marL="19593" marR="19593" marT="9796" marB="9796" anchor="ctr">
                    <a:lnL>
                      <a:noFill/>
                    </a:lnL>
                    <a:lnR>
                      <a:noFill/>
                    </a:lnR>
                    <a:lnT>
                      <a:noFill/>
                    </a:lnT>
                    <a:lnB>
                      <a:noFill/>
                    </a:lnB>
                    <a:noFill/>
                  </a:tcPr>
                </a:tc>
                <a:tc>
                  <a:txBody>
                    <a:bodyPr/>
                    <a:lstStyle/>
                    <a:p>
                      <a:pPr>
                        <a:buNone/>
                      </a:pPr>
                      <a:r>
                        <a:rPr lang="de-DE" sz="1400"/>
                        <a:t>Ab Dez. 2024</a:t>
                      </a:r>
                    </a:p>
                  </a:txBody>
                  <a:tcPr marL="19593" marR="19593" marT="9796" marB="9796" anchor="ctr">
                    <a:lnL>
                      <a:noFill/>
                    </a:lnL>
                    <a:lnR>
                      <a:noFill/>
                    </a:lnR>
                    <a:lnT>
                      <a:noFill/>
                    </a:lnT>
                    <a:lnB>
                      <a:noFill/>
                    </a:lnB>
                    <a:noFill/>
                  </a:tcPr>
                </a:tc>
                <a:tc>
                  <a:txBody>
                    <a:bodyPr/>
                    <a:lstStyle/>
                    <a:p>
                      <a:pPr>
                        <a:buNone/>
                      </a:pPr>
                      <a:r>
                        <a:rPr lang="de-DE" sz="1400"/>
                        <a:t>Nachweise (keine Toten gemeldet) </a:t>
                      </a:r>
                    </a:p>
                  </a:txBody>
                  <a:tcPr marL="19593" marR="19593" marT="9796" marB="9796" anchor="ctr">
                    <a:lnL>
                      <a:noFill/>
                    </a:lnL>
                    <a:lnR>
                      <a:noFill/>
                    </a:lnR>
                    <a:lnT>
                      <a:noFill/>
                    </a:lnT>
                    <a:lnB>
                      <a:noFill/>
                    </a:lnB>
                    <a:noFill/>
                  </a:tcPr>
                </a:tc>
                <a:tc>
                  <a:txBody>
                    <a:bodyPr/>
                    <a:lstStyle/>
                    <a:p>
                      <a:pPr>
                        <a:buNone/>
                      </a:pPr>
                      <a:r>
                        <a:rPr lang="de-DE" sz="1050" dirty="0"/>
                        <a:t>Schnelltests auf </a:t>
                      </a:r>
                      <a:r>
                        <a:rPr lang="de-DE" sz="1050" dirty="0" err="1"/>
                        <a:t>Nitazene</a:t>
                      </a:r>
                      <a:r>
                        <a:rPr lang="de-DE" sz="1050" dirty="0"/>
                        <a:t> in Heroin-Konsumrückständen aus dem Bremer Drogenkonsumraum: 8 von 11 positiven Schnelltests labortechnisch bestätigt. Anlass waren steigende Drogennotfälle. LKA Bremen fand bei eigenen forensischen Untersuchungen bisher keine </a:t>
                      </a:r>
                      <a:r>
                        <a:rPr lang="de-DE" sz="1050" dirty="0" err="1"/>
                        <a:t>Nitazene</a:t>
                      </a:r>
                      <a:r>
                        <a:rPr lang="de-DE" sz="1050" dirty="0"/>
                        <a:t>. Senat befasste sich am 25. Feb. 2025 offiziell mit dem Thema. </a:t>
                      </a:r>
                    </a:p>
                  </a:txBody>
                  <a:tcPr marL="19593" marR="19593" marT="9796" marB="9796" anchor="ctr">
                    <a:lnL>
                      <a:noFill/>
                    </a:lnL>
                    <a:lnR>
                      <a:noFill/>
                    </a:lnR>
                    <a:lnT>
                      <a:noFill/>
                    </a:lnT>
                    <a:lnB>
                      <a:noFill/>
                    </a:lnB>
                    <a:noFill/>
                  </a:tcPr>
                </a:tc>
                <a:extLst>
                  <a:ext uri="{0D108BD9-81ED-4DB2-BD59-A6C34878D82A}">
                    <a16:rowId xmlns:a16="http://schemas.microsoft.com/office/drawing/2014/main" val="4291192696"/>
                  </a:ext>
                </a:extLst>
              </a:tr>
              <a:tr h="1032238">
                <a:tc>
                  <a:txBody>
                    <a:bodyPr/>
                    <a:lstStyle/>
                    <a:p>
                      <a:pPr>
                        <a:buNone/>
                      </a:pPr>
                      <a:r>
                        <a:rPr lang="de-DE" sz="1400" b="1"/>
                        <a:t>Bundesweit (nicht aufgeschlüsselt)</a:t>
                      </a:r>
                      <a:endParaRPr lang="de-DE" sz="1400"/>
                    </a:p>
                  </a:txBody>
                  <a:tcPr marL="19593" marR="19593" marT="9796" marB="9796" anchor="ctr">
                    <a:lnL>
                      <a:noFill/>
                    </a:lnL>
                    <a:lnR>
                      <a:noFill/>
                    </a:lnR>
                    <a:lnT>
                      <a:noFill/>
                    </a:lnT>
                    <a:lnB>
                      <a:noFill/>
                    </a:lnB>
                    <a:noFill/>
                  </a:tcPr>
                </a:tc>
                <a:tc>
                  <a:txBody>
                    <a:bodyPr/>
                    <a:lstStyle/>
                    <a:p>
                      <a:pPr>
                        <a:buNone/>
                      </a:pPr>
                      <a:r>
                        <a:rPr lang="de-DE" sz="1400"/>
                        <a:t>2024 gesamt</a:t>
                      </a:r>
                    </a:p>
                  </a:txBody>
                  <a:tcPr marL="19593" marR="19593" marT="9796" marB="9796" anchor="ctr">
                    <a:lnL>
                      <a:noFill/>
                    </a:lnL>
                    <a:lnR>
                      <a:noFill/>
                    </a:lnR>
                    <a:lnT>
                      <a:noFill/>
                    </a:lnT>
                    <a:lnB>
                      <a:noFill/>
                    </a:lnB>
                    <a:noFill/>
                  </a:tcPr>
                </a:tc>
                <a:tc>
                  <a:txBody>
                    <a:bodyPr/>
                    <a:lstStyle/>
                    <a:p>
                      <a:pPr>
                        <a:buNone/>
                      </a:pPr>
                      <a:r>
                        <a:rPr lang="fi-FI" sz="1400"/>
                        <a:t>32 synth. Opioide / 9 Nitazene </a:t>
                      </a:r>
                    </a:p>
                  </a:txBody>
                  <a:tcPr marL="19593" marR="19593" marT="9796" marB="9796" anchor="ctr">
                    <a:lnL>
                      <a:noFill/>
                    </a:lnL>
                    <a:lnR>
                      <a:noFill/>
                    </a:lnR>
                    <a:lnT>
                      <a:noFill/>
                    </a:lnT>
                    <a:lnB>
                      <a:noFill/>
                    </a:lnB>
                    <a:noFill/>
                  </a:tcPr>
                </a:tc>
                <a:tc>
                  <a:txBody>
                    <a:bodyPr/>
                    <a:lstStyle/>
                    <a:p>
                      <a:pPr>
                        <a:buNone/>
                      </a:pPr>
                      <a:r>
                        <a:rPr lang="de-DE" sz="1050" dirty="0"/>
                        <a:t>Laut DBDD (Deutsche Beobachtungsstelle für Drogen und Drogensucht): 32 Todesfälle mit synthetischen Opioiden insgesamt, davon 9 mit bestätigten </a:t>
                      </a:r>
                      <a:r>
                        <a:rPr lang="de-DE" sz="1050" dirty="0" err="1"/>
                        <a:t>Nitazenen</a:t>
                      </a:r>
                      <a:r>
                        <a:rPr lang="de-DE" sz="1050" dirty="0"/>
                        <a:t>. Für 2025 liegen noch keine vollständigen Zahlen vor. Seit Sept. 2024 bundesweit mind. 31 Todesfälle im Kontext </a:t>
                      </a:r>
                      <a:r>
                        <a:rPr lang="de-DE" sz="1050" dirty="0" err="1"/>
                        <a:t>Nitazene</a:t>
                      </a:r>
                      <a:r>
                        <a:rPr lang="de-DE" sz="1050" dirty="0"/>
                        <a:t> (Schätzung verschiedener Quellen, inkl. Verdachtsfälle). </a:t>
                      </a:r>
                    </a:p>
                  </a:txBody>
                  <a:tcPr marL="19593" marR="19593" marT="9796" marB="9796" anchor="ctr">
                    <a:lnL>
                      <a:noFill/>
                    </a:lnL>
                    <a:lnR>
                      <a:noFill/>
                    </a:lnR>
                    <a:lnT>
                      <a:noFill/>
                    </a:lnT>
                    <a:lnB>
                      <a:noFill/>
                    </a:lnB>
                    <a:noFill/>
                  </a:tcPr>
                </a:tc>
                <a:extLst>
                  <a:ext uri="{0D108BD9-81ED-4DB2-BD59-A6C34878D82A}">
                    <a16:rowId xmlns:a16="http://schemas.microsoft.com/office/drawing/2014/main" val="779741714"/>
                  </a:ext>
                </a:extLst>
              </a:tr>
              <a:tr h="1032238">
                <a:tc>
                  <a:txBody>
                    <a:bodyPr/>
                    <a:lstStyle/>
                    <a:p>
                      <a:pPr>
                        <a:buNone/>
                      </a:pPr>
                      <a:r>
                        <a:rPr lang="de-DE" sz="1400" b="1"/>
                        <a:t>Weitere Bundesländer</a:t>
                      </a:r>
                      <a:endParaRPr lang="de-DE" sz="1400"/>
                    </a:p>
                  </a:txBody>
                  <a:tcPr marL="19593" marR="19593" marT="9796" marB="9796" anchor="ctr">
                    <a:lnL>
                      <a:noFill/>
                    </a:lnL>
                    <a:lnR>
                      <a:noFill/>
                    </a:lnR>
                    <a:lnT>
                      <a:noFill/>
                    </a:lnT>
                    <a:lnB>
                      <a:noFill/>
                    </a:lnB>
                    <a:noFill/>
                  </a:tcPr>
                </a:tc>
                <a:tc>
                  <a:txBody>
                    <a:bodyPr/>
                    <a:lstStyle/>
                    <a:p>
                      <a:pPr>
                        <a:buNone/>
                      </a:pPr>
                      <a:r>
                        <a:rPr lang="de-DE" sz="1400"/>
                        <a:t>2025</a:t>
                      </a:r>
                    </a:p>
                  </a:txBody>
                  <a:tcPr marL="19593" marR="19593" marT="9796" marB="9796" anchor="ctr">
                    <a:lnL>
                      <a:noFill/>
                    </a:lnL>
                    <a:lnR>
                      <a:noFill/>
                    </a:lnR>
                    <a:lnT>
                      <a:noFill/>
                    </a:lnT>
                    <a:lnB>
                      <a:noFill/>
                    </a:lnB>
                    <a:noFill/>
                  </a:tcPr>
                </a:tc>
                <a:tc>
                  <a:txBody>
                    <a:bodyPr/>
                    <a:lstStyle/>
                    <a:p>
                      <a:pPr>
                        <a:buNone/>
                      </a:pPr>
                      <a:r>
                        <a:rPr lang="de-DE" sz="1400"/>
                        <a:t>Unbekannt </a:t>
                      </a:r>
                    </a:p>
                  </a:txBody>
                  <a:tcPr marL="19593" marR="19593" marT="9796" marB="9796" anchor="ctr">
                    <a:lnL>
                      <a:noFill/>
                    </a:lnL>
                    <a:lnR>
                      <a:noFill/>
                    </a:lnR>
                    <a:lnT>
                      <a:noFill/>
                    </a:lnT>
                    <a:lnB>
                      <a:noFill/>
                    </a:lnB>
                    <a:noFill/>
                  </a:tcPr>
                </a:tc>
                <a:tc>
                  <a:txBody>
                    <a:bodyPr/>
                    <a:lstStyle/>
                    <a:p>
                      <a:pPr>
                        <a:buNone/>
                      </a:pPr>
                      <a:r>
                        <a:rPr lang="de-DE" sz="1050" dirty="0"/>
                        <a:t>BKA berichtet von bundesweit zunehmenden Fällen, nennt aber keine weiteren Bundesländer namentlich. Okt. 2025: Erstmals </a:t>
                      </a:r>
                      <a:r>
                        <a:rPr lang="de-DE" sz="1050" dirty="0" err="1"/>
                        <a:t>Nitazene</a:t>
                      </a:r>
                      <a:r>
                        <a:rPr lang="de-DE" sz="1050" dirty="0"/>
                        <a:t> auf LSD-</a:t>
                      </a:r>
                      <a:r>
                        <a:rPr lang="de-DE" sz="1050" dirty="0" err="1"/>
                        <a:t>Blottern</a:t>
                      </a:r>
                      <a:r>
                        <a:rPr lang="de-DE" sz="1050" dirty="0"/>
                        <a:t> in Deutschland detektiert (Bezug über Online-Shop, Bundesland ungenannt). Experten gehen von erheblicher Dunkelziffer aus – in DE werden nur ~40 % der Drogentodesfälle toxikologisch untersucht. </a:t>
                      </a:r>
                    </a:p>
                  </a:txBody>
                  <a:tcPr marL="19593" marR="19593" marT="9796" marB="9796" anchor="ctr">
                    <a:lnL>
                      <a:noFill/>
                    </a:lnL>
                    <a:lnR>
                      <a:noFill/>
                    </a:lnR>
                    <a:lnT>
                      <a:noFill/>
                    </a:lnT>
                    <a:lnB>
                      <a:noFill/>
                    </a:lnB>
                    <a:noFill/>
                  </a:tcPr>
                </a:tc>
                <a:extLst>
                  <a:ext uri="{0D108BD9-81ED-4DB2-BD59-A6C34878D82A}">
                    <a16:rowId xmlns:a16="http://schemas.microsoft.com/office/drawing/2014/main" val="4004091581"/>
                  </a:ext>
                </a:extLst>
              </a:tr>
            </a:tbl>
          </a:graphicData>
        </a:graphic>
      </p:graphicFrame>
    </p:spTree>
    <p:extLst>
      <p:ext uri="{BB962C8B-B14F-4D97-AF65-F5344CB8AC3E}">
        <p14:creationId xmlns:p14="http://schemas.microsoft.com/office/powerpoint/2010/main" val="3759744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59A9E7C-DD69-5115-19B9-1E76E755368D}"/>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D579D2F5-7042-6E5B-42F1-D6EDE19A5BC4}"/>
              </a:ext>
            </a:extLst>
          </p:cNvPr>
          <p:cNvSpPr txBox="1"/>
          <p:nvPr/>
        </p:nvSpPr>
        <p:spPr>
          <a:xfrm>
            <a:off x="2353265" y="1352599"/>
            <a:ext cx="8208912" cy="4093428"/>
          </a:xfrm>
          <a:prstGeom prst="rect">
            <a:avLst/>
          </a:prstGeom>
          <a:noFill/>
        </p:spPr>
        <p:txBody>
          <a:bodyPr wrap="square" rtlCol="0">
            <a:spAutoFit/>
          </a:bodyPr>
          <a:lstStyle/>
          <a:p>
            <a:endParaRPr lang="de-DE" dirty="0"/>
          </a:p>
          <a:p>
            <a:r>
              <a:rPr lang="de-DE" sz="1600" b="1" dirty="0" err="1"/>
              <a:t>Endomorphine</a:t>
            </a:r>
            <a:endParaRPr lang="de-DE" sz="1600" b="1" dirty="0"/>
          </a:p>
          <a:p>
            <a:endParaRPr lang="de-DE" sz="1600" b="1" dirty="0"/>
          </a:p>
          <a:p>
            <a:r>
              <a:rPr lang="de-DE" sz="1600" b="1" dirty="0"/>
              <a:t>Endogene Opioidpeptide</a:t>
            </a:r>
            <a:r>
              <a:rPr lang="de-DE" sz="1600" dirty="0"/>
              <a:t>, die vom Körper selbst gebildet werden.</a:t>
            </a:r>
          </a:p>
          <a:p>
            <a:r>
              <a:rPr lang="de-DE" sz="1600" dirty="0"/>
              <a:t>Funktion: natürliche Schmerzhemmung, Stressbewältigung, Belohnungssystem.</a:t>
            </a:r>
          </a:p>
          <a:p>
            <a:endParaRPr lang="de-DE" sz="1600" dirty="0"/>
          </a:p>
          <a:p>
            <a:endParaRPr lang="de-DE" sz="1600" b="1" dirty="0"/>
          </a:p>
          <a:p>
            <a:r>
              <a:rPr lang="de-DE" sz="1600" b="1" dirty="0" err="1"/>
              <a:t>Exorphine</a:t>
            </a:r>
            <a:endParaRPr lang="de-DE" sz="1600" b="1" dirty="0"/>
          </a:p>
          <a:p>
            <a:endParaRPr lang="de-DE" sz="1600" b="1" dirty="0"/>
          </a:p>
          <a:p>
            <a:r>
              <a:rPr lang="de-DE" sz="1600" b="1" dirty="0"/>
              <a:t>Opioidpeptide</a:t>
            </a:r>
            <a:r>
              <a:rPr lang="de-DE" sz="1600" dirty="0"/>
              <a:t>, die durch enzymatische Spaltung aus in Nahrungsmitteln vorhandenen Polypeptiden entstehen können. Die Spaltung kann durch Verdauungsenzyme, Tätigkeit von Mikroorganismen oder technische Behandlung (Kochen, Backen) entstehen. Man findet sie z. B. in Getreide, Milch, Kakao, Kaffee. </a:t>
            </a:r>
            <a:r>
              <a:rPr lang="de-DE" sz="1600" dirty="0" err="1"/>
              <a:t>Exorphine</a:t>
            </a:r>
            <a:r>
              <a:rPr lang="de-DE" sz="1600" dirty="0"/>
              <a:t> wirken wie Opioide, das heißt, sie können an Opioidrezeptoren wirksam werden. Ihre pharmakologische Relevant ist Gegenstand der Forschung.</a:t>
            </a:r>
          </a:p>
          <a:p>
            <a:pPr marL="285750" indent="-285750">
              <a:buFont typeface="Arial" panose="020B0604020202020204" pitchFamily="34" charset="0"/>
              <a:buChar char="•"/>
            </a:pPr>
            <a:endParaRPr lang="de-DE" dirty="0"/>
          </a:p>
        </p:txBody>
      </p:sp>
      <p:pic>
        <p:nvPicPr>
          <p:cNvPr id="3" name="Picture 2">
            <a:extLst>
              <a:ext uri="{FF2B5EF4-FFF2-40B4-BE49-F238E27FC236}">
                <a16:creationId xmlns:a16="http://schemas.microsoft.com/office/drawing/2014/main" id="{F6A778C1-ACD5-9B13-262E-9783A3692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S:\BASIS\Außendarstellung\Corporate Identity_2018_ff\jpg\BASIS_Logo_cmyk.jpg">
            <a:extLst>
              <a:ext uri="{FF2B5EF4-FFF2-40B4-BE49-F238E27FC236}">
                <a16:creationId xmlns:a16="http://schemas.microsoft.com/office/drawing/2014/main" id="{84F9D1E0-3B80-BE2F-71DE-1E1AA990B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2786"/>
      </p:ext>
    </p:extLst>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C5BC95A-0876-8117-F6D7-3AF18BD42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BASIS\Außendarstellung\Corporate Identity_2018_ff\jpg\BASIS_Logo_cmyk.jpg">
            <a:extLst>
              <a:ext uri="{FF2B5EF4-FFF2-40B4-BE49-F238E27FC236}">
                <a16:creationId xmlns:a16="http://schemas.microsoft.com/office/drawing/2014/main" id="{CC7F9159-BE76-7BD0-52E4-5A3573B0A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EFD67C1C-0E91-D03B-511D-FD48CBF8E2A8}"/>
              </a:ext>
            </a:extLst>
          </p:cNvPr>
          <p:cNvSpPr txBox="1"/>
          <p:nvPr/>
        </p:nvSpPr>
        <p:spPr>
          <a:xfrm>
            <a:off x="356372" y="2436725"/>
            <a:ext cx="7524794" cy="3139321"/>
          </a:xfrm>
          <a:prstGeom prst="rect">
            <a:avLst/>
          </a:prstGeom>
          <a:noFill/>
        </p:spPr>
        <p:txBody>
          <a:bodyPr wrap="square" rtlCol="0">
            <a:spAutoFit/>
          </a:bodyPr>
          <a:lstStyle/>
          <a:p>
            <a:pPr marL="285750" indent="-285750">
              <a:buFont typeface="Arial" panose="020B0604020202020204" pitchFamily="34" charset="0"/>
              <a:buChar char="•"/>
            </a:pPr>
            <a:r>
              <a:rPr lang="de-DE" dirty="0"/>
              <a:t>Unterschiedliche toxikologische Standards in den Bundesländern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err="1"/>
              <a:t>Nitazene</a:t>
            </a:r>
            <a:r>
              <a:rPr lang="de-DE" dirty="0"/>
              <a:t> sind in Blutproben instabiler als „klassische Opiate“. Wenn Blutproben nicht sofort gekühlt werden kann das Ergebnis falsch negativ sein.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 In Deutschland wird bei Drogentodesfällen nur in etwa 40 Prozent der Fälle eine toxikologische Untersuchung durchgeführt.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Man benötigt hochsensitive Verfahren  zur Erkennung von </a:t>
            </a:r>
            <a:r>
              <a:rPr lang="de-DE" dirty="0" err="1"/>
              <a:t>Nitazenen</a:t>
            </a:r>
            <a:endParaRPr lang="de-DE" dirty="0"/>
          </a:p>
          <a:p>
            <a:pPr marL="285750" indent="-285750">
              <a:buFont typeface="Arial" panose="020B0604020202020204" pitchFamily="34" charset="0"/>
              <a:buChar char="•"/>
            </a:pPr>
            <a:endParaRPr lang="de-DE" dirty="0"/>
          </a:p>
        </p:txBody>
      </p:sp>
      <p:sp>
        <p:nvSpPr>
          <p:cNvPr id="8" name="Textfeld 7">
            <a:extLst>
              <a:ext uri="{FF2B5EF4-FFF2-40B4-BE49-F238E27FC236}">
                <a16:creationId xmlns:a16="http://schemas.microsoft.com/office/drawing/2014/main" id="{4B11C8F2-75CC-9EEE-50B8-241E579A1262}"/>
              </a:ext>
            </a:extLst>
          </p:cNvPr>
          <p:cNvSpPr txBox="1"/>
          <p:nvPr/>
        </p:nvSpPr>
        <p:spPr>
          <a:xfrm>
            <a:off x="2788023" y="1317812"/>
            <a:ext cx="6139822" cy="369332"/>
          </a:xfrm>
          <a:prstGeom prst="rect">
            <a:avLst/>
          </a:prstGeom>
          <a:noFill/>
        </p:spPr>
        <p:txBody>
          <a:bodyPr wrap="none" rtlCol="0">
            <a:spAutoFit/>
          </a:bodyPr>
          <a:lstStyle/>
          <a:p>
            <a:r>
              <a:rPr lang="de-DE" dirty="0"/>
              <a:t>Unvollständige und schlecht vergleichbare Datenlage Datenlage</a:t>
            </a:r>
          </a:p>
        </p:txBody>
      </p:sp>
      <p:pic>
        <p:nvPicPr>
          <p:cNvPr id="10" name="Grafik 9">
            <a:extLst>
              <a:ext uri="{FF2B5EF4-FFF2-40B4-BE49-F238E27FC236}">
                <a16:creationId xmlns:a16="http://schemas.microsoft.com/office/drawing/2014/main" id="{2BD6BB05-1C0B-B0D4-543E-80B9B00808EC}"/>
              </a:ext>
            </a:extLst>
          </p:cNvPr>
          <p:cNvPicPr>
            <a:picLocks noChangeAspect="1"/>
          </p:cNvPicPr>
          <p:nvPr/>
        </p:nvPicPr>
        <p:blipFill>
          <a:blip r:embed="rId4"/>
          <a:stretch>
            <a:fillRect/>
          </a:stretch>
        </p:blipFill>
        <p:spPr>
          <a:xfrm>
            <a:off x="8697210" y="1818322"/>
            <a:ext cx="3288602" cy="4915951"/>
          </a:xfrm>
          <a:prstGeom prst="rect">
            <a:avLst/>
          </a:prstGeom>
        </p:spPr>
      </p:pic>
    </p:spTree>
    <p:extLst>
      <p:ext uri="{BB962C8B-B14F-4D97-AF65-F5344CB8AC3E}">
        <p14:creationId xmlns:p14="http://schemas.microsoft.com/office/powerpoint/2010/main" val="1886031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F9D7529-6588-B357-0DF8-AD37A1DAD817}"/>
              </a:ext>
            </a:extLst>
          </p:cNvPr>
          <p:cNvSpPr txBox="1"/>
          <p:nvPr/>
        </p:nvSpPr>
        <p:spPr>
          <a:xfrm>
            <a:off x="950258" y="1935714"/>
            <a:ext cx="4643718" cy="4378122"/>
          </a:xfrm>
          <a:prstGeom prst="rect">
            <a:avLst/>
          </a:prstGeom>
          <a:noFill/>
        </p:spPr>
        <p:txBody>
          <a:bodyPr wrap="square">
            <a:spAutoFit/>
          </a:bodyPr>
          <a:lstStyle/>
          <a:p>
            <a:pPr>
              <a:buNone/>
            </a:pPr>
            <a:r>
              <a:rPr lang="de-DE" sz="1600" b="1" dirty="0"/>
              <a:t>1. Estland</a:t>
            </a:r>
          </a:p>
          <a:p>
            <a:pPr>
              <a:buNone/>
            </a:pPr>
            <a:r>
              <a:rPr lang="de-DE" sz="1600" dirty="0"/>
              <a:t>Estland verzeichnete einen drastischen Anstieg der Todesfälle, nachdem das Land jahrelang als „</a:t>
            </a:r>
            <a:r>
              <a:rPr lang="de-DE" sz="1600" dirty="0" err="1"/>
              <a:t>Fentanyl</a:t>
            </a:r>
            <a:r>
              <a:rPr lang="de-DE" sz="1600" dirty="0"/>
              <a:t>-Hotspot“ galt und nun von </a:t>
            </a:r>
            <a:r>
              <a:rPr lang="de-DE" sz="1600" dirty="0" err="1"/>
              <a:t>Nitazenen</a:t>
            </a:r>
            <a:r>
              <a:rPr lang="de-DE" sz="1600" dirty="0"/>
              <a:t> überschwemmt wird.</a:t>
            </a:r>
          </a:p>
          <a:p>
            <a:pPr>
              <a:buFont typeface="Arial" panose="020B0604020202020204" pitchFamily="34" charset="0"/>
              <a:buChar char="•"/>
            </a:pPr>
            <a:r>
              <a:rPr lang="de-DE" sz="1600" b="1" dirty="0"/>
              <a:t>Zahlen für 2023:</a:t>
            </a:r>
            <a:r>
              <a:rPr lang="de-DE" sz="1600" dirty="0"/>
              <a:t> Es gab </a:t>
            </a:r>
            <a:r>
              <a:rPr lang="de-DE" sz="1600" b="1" dirty="0"/>
              <a:t>117 bis 119 Drogentote</a:t>
            </a:r>
            <a:r>
              <a:rPr lang="de-DE" sz="1600" dirty="0"/>
              <a:t> (Anstieg von 82 im Jahr 2022).</a:t>
            </a:r>
          </a:p>
          <a:p>
            <a:pPr>
              <a:buFont typeface="Arial" panose="020B0604020202020204" pitchFamily="34" charset="0"/>
              <a:buChar char="•"/>
            </a:pPr>
            <a:r>
              <a:rPr lang="de-DE" sz="1600" b="1" dirty="0"/>
              <a:t>Anteil der </a:t>
            </a:r>
            <a:r>
              <a:rPr lang="de-DE" sz="1600" b="1" dirty="0" err="1"/>
              <a:t>Nitazene</a:t>
            </a:r>
            <a:r>
              <a:rPr lang="de-DE" sz="1600" b="1" dirty="0"/>
              <a:t>:</a:t>
            </a:r>
            <a:r>
              <a:rPr lang="de-DE" sz="1600" dirty="0"/>
              <a:t> In </a:t>
            </a:r>
            <a:r>
              <a:rPr lang="de-DE" sz="1600" b="1" dirty="0"/>
              <a:t>52 % bis 56 %</a:t>
            </a:r>
            <a:r>
              <a:rPr lang="de-DE" sz="1600" dirty="0"/>
              <a:t> dieser Todesfälle wurden </a:t>
            </a:r>
            <a:r>
              <a:rPr lang="de-DE" sz="1600" dirty="0" err="1"/>
              <a:t>Nitazene</a:t>
            </a:r>
            <a:r>
              <a:rPr lang="de-DE" sz="1600" dirty="0"/>
              <a:t> nachgewiesen (vor allem </a:t>
            </a:r>
            <a:r>
              <a:rPr lang="de-DE" sz="1600" i="1" dirty="0" err="1"/>
              <a:t>Protonitazen</a:t>
            </a:r>
            <a:r>
              <a:rPr lang="de-DE" sz="1600" dirty="0"/>
              <a:t> und </a:t>
            </a:r>
            <a:r>
              <a:rPr lang="de-DE" sz="1600" i="1" dirty="0" err="1"/>
              <a:t>Metonitazen</a:t>
            </a:r>
            <a:r>
              <a:rPr lang="de-DE" sz="1600" dirty="0"/>
              <a:t>).</a:t>
            </a:r>
          </a:p>
          <a:p>
            <a:pPr>
              <a:buFont typeface="Arial" panose="020B0604020202020204" pitchFamily="34" charset="0"/>
              <a:buChar char="•"/>
            </a:pPr>
            <a:r>
              <a:rPr lang="de-DE" sz="1600" b="1" dirty="0"/>
              <a:t>Mortalitätsrate:</a:t>
            </a:r>
            <a:r>
              <a:rPr lang="de-DE" sz="1600" dirty="0"/>
              <a:t> Die drogenbedingte Sterblichkeit in Estland liegt bei etwa </a:t>
            </a:r>
            <a:r>
              <a:rPr lang="de-DE" sz="1600" b="1" dirty="0"/>
              <a:t>135 Fällen pro Million Einwohner</a:t>
            </a:r>
            <a:r>
              <a:rPr lang="de-DE" sz="1600" dirty="0"/>
              <a:t> (Altersgruppe 15–64) – das ist etwa das </a:t>
            </a:r>
            <a:r>
              <a:rPr lang="de-DE" sz="1600" b="1" dirty="0"/>
              <a:t>Sechsfache des EU-Durchschnitts</a:t>
            </a:r>
            <a:r>
              <a:rPr lang="de-DE" dirty="0"/>
              <a:t>.</a:t>
            </a:r>
          </a:p>
          <a:p>
            <a:r>
              <a:rPr lang="de-DE" sz="1050" b="1" dirty="0"/>
              <a:t>Quellen:</a:t>
            </a:r>
            <a:r>
              <a:rPr lang="de-DE" sz="1050" dirty="0"/>
              <a:t> * </a:t>
            </a:r>
            <a:r>
              <a:rPr lang="de-DE" sz="1050" i="1" dirty="0"/>
              <a:t>National Institute </a:t>
            </a:r>
            <a:r>
              <a:rPr lang="de-DE" sz="1050" i="1" dirty="0" err="1"/>
              <a:t>for</a:t>
            </a:r>
            <a:r>
              <a:rPr lang="de-DE" sz="1050" i="1" dirty="0"/>
              <a:t> Health Development (TAI), Tallinn.</a:t>
            </a:r>
            <a:endParaRPr lang="de-DE" sz="1050" dirty="0"/>
          </a:p>
          <a:p>
            <a:pPr marL="742950" lvl="1" indent="-285750">
              <a:buFont typeface="Arial" panose="020B0604020202020204" pitchFamily="34" charset="0"/>
              <a:buChar char="•"/>
            </a:pPr>
            <a:r>
              <a:rPr lang="de-DE" sz="1050" i="1" dirty="0"/>
              <a:t>EUDA (European Union Drugs Agency), European Drug Report 2024 &amp; 2025.</a:t>
            </a:r>
            <a:endParaRPr lang="de-DE" sz="1050" dirty="0"/>
          </a:p>
          <a:p>
            <a:pPr marL="742950" lvl="1" indent="-285750">
              <a:buFont typeface="Arial" panose="020B0604020202020204" pitchFamily="34" charset="0"/>
              <a:buChar char="•"/>
            </a:pPr>
            <a:r>
              <a:rPr lang="de-DE" sz="1050" i="1" dirty="0" err="1"/>
              <a:t>ResearchGate</a:t>
            </a:r>
            <a:r>
              <a:rPr lang="de-DE" sz="1050" i="1" dirty="0"/>
              <a:t> / </a:t>
            </a:r>
            <a:r>
              <a:rPr lang="de-DE" sz="1050" i="1" dirty="0" err="1"/>
              <a:t>Giraudon</a:t>
            </a:r>
            <a:r>
              <a:rPr lang="de-DE" sz="1050" i="1" dirty="0"/>
              <a:t> et al. (2024): „</a:t>
            </a:r>
            <a:r>
              <a:rPr lang="de-DE" sz="1050" i="1" dirty="0" err="1"/>
              <a:t>Nitazenes</a:t>
            </a:r>
            <a:r>
              <a:rPr lang="de-DE" sz="1050" i="1" dirty="0"/>
              <a:t> </a:t>
            </a:r>
            <a:r>
              <a:rPr lang="de-DE" sz="1050" i="1" dirty="0" err="1"/>
              <a:t>represent</a:t>
            </a:r>
            <a:r>
              <a:rPr lang="de-DE" sz="1050" i="1" dirty="0"/>
              <a:t> a </a:t>
            </a:r>
            <a:r>
              <a:rPr lang="de-DE" sz="1050" i="1" dirty="0" err="1"/>
              <a:t>growing</a:t>
            </a:r>
            <a:r>
              <a:rPr lang="de-DE" sz="1050" i="1" dirty="0"/>
              <a:t> </a:t>
            </a:r>
            <a:r>
              <a:rPr lang="de-DE" sz="1050" i="1" dirty="0" err="1"/>
              <a:t>threat</a:t>
            </a:r>
            <a:r>
              <a:rPr lang="de-DE" sz="1050" i="1" dirty="0"/>
              <a:t> </a:t>
            </a:r>
            <a:r>
              <a:rPr lang="de-DE" sz="1050" i="1" dirty="0" err="1"/>
              <a:t>to</a:t>
            </a:r>
            <a:r>
              <a:rPr lang="de-DE" sz="1050" i="1" dirty="0"/>
              <a:t> </a:t>
            </a:r>
            <a:r>
              <a:rPr lang="de-DE" sz="1050" i="1" dirty="0" err="1"/>
              <a:t>public</a:t>
            </a:r>
            <a:r>
              <a:rPr lang="de-DE" sz="1050" i="1" dirty="0"/>
              <a:t> </a:t>
            </a:r>
            <a:r>
              <a:rPr lang="de-DE" sz="1050" i="1" dirty="0" err="1"/>
              <a:t>health</a:t>
            </a:r>
            <a:r>
              <a:rPr lang="de-DE" sz="1050" i="1" dirty="0"/>
              <a:t> in Europe“.</a:t>
            </a:r>
            <a:endParaRPr lang="de-DE" sz="1050" dirty="0"/>
          </a:p>
        </p:txBody>
      </p:sp>
      <p:sp>
        <p:nvSpPr>
          <p:cNvPr id="7" name="Textfeld 6">
            <a:extLst>
              <a:ext uri="{FF2B5EF4-FFF2-40B4-BE49-F238E27FC236}">
                <a16:creationId xmlns:a16="http://schemas.microsoft.com/office/drawing/2014/main" id="{9B4E5161-F504-A321-14B3-FBFACA594F78}"/>
              </a:ext>
            </a:extLst>
          </p:cNvPr>
          <p:cNvSpPr txBox="1"/>
          <p:nvPr/>
        </p:nvSpPr>
        <p:spPr>
          <a:xfrm>
            <a:off x="5853952" y="1935714"/>
            <a:ext cx="5576048" cy="3724096"/>
          </a:xfrm>
          <a:prstGeom prst="rect">
            <a:avLst/>
          </a:prstGeom>
          <a:noFill/>
        </p:spPr>
        <p:txBody>
          <a:bodyPr wrap="square">
            <a:spAutoFit/>
          </a:bodyPr>
          <a:lstStyle/>
          <a:p>
            <a:pPr>
              <a:buNone/>
            </a:pPr>
            <a:r>
              <a:rPr lang="de-DE" sz="1600" b="1" dirty="0"/>
              <a:t>2. Lettland</a:t>
            </a:r>
          </a:p>
          <a:p>
            <a:pPr>
              <a:buNone/>
            </a:pPr>
            <a:r>
              <a:rPr lang="de-DE" sz="1600" dirty="0"/>
              <a:t>In Lettland ist die Entwicklung ähnlich besorgniserregend, wobei hier andere </a:t>
            </a:r>
            <a:r>
              <a:rPr lang="de-DE" sz="1600" dirty="0" err="1"/>
              <a:t>Nitazen</a:t>
            </a:r>
            <a:r>
              <a:rPr lang="de-DE" sz="1600" dirty="0"/>
              <a:t>-Derivate dominieren.</a:t>
            </a:r>
          </a:p>
          <a:p>
            <a:pPr>
              <a:buFont typeface="Arial" panose="020B0604020202020204" pitchFamily="34" charset="0"/>
              <a:buChar char="•"/>
            </a:pPr>
            <a:r>
              <a:rPr lang="de-DE" sz="1600" b="1" dirty="0"/>
              <a:t>Zahlen für 2023:</a:t>
            </a:r>
            <a:r>
              <a:rPr lang="de-DE" sz="1600" dirty="0"/>
              <a:t> Insgesamt </a:t>
            </a:r>
            <a:r>
              <a:rPr lang="de-DE" sz="1600" b="1" dirty="0"/>
              <a:t>130 Drogentote</a:t>
            </a:r>
            <a:r>
              <a:rPr lang="de-DE" sz="1600" dirty="0"/>
              <a:t>.</a:t>
            </a:r>
          </a:p>
          <a:p>
            <a:pPr>
              <a:buFont typeface="Arial" panose="020B0604020202020204" pitchFamily="34" charset="0"/>
              <a:buChar char="•"/>
            </a:pPr>
            <a:r>
              <a:rPr lang="de-DE" sz="1600" b="1" dirty="0"/>
              <a:t>Anteil der </a:t>
            </a:r>
            <a:r>
              <a:rPr lang="de-DE" sz="1600" b="1" dirty="0" err="1"/>
              <a:t>Nitazene</a:t>
            </a:r>
            <a:r>
              <a:rPr lang="de-DE" sz="1600" b="1" dirty="0"/>
              <a:t>:</a:t>
            </a:r>
            <a:r>
              <a:rPr lang="de-DE" sz="1600" dirty="0"/>
              <a:t> </a:t>
            </a:r>
            <a:r>
              <a:rPr lang="de-DE" sz="1600" dirty="0" err="1"/>
              <a:t>Nitazene</a:t>
            </a:r>
            <a:r>
              <a:rPr lang="de-DE" sz="1600" dirty="0"/>
              <a:t> wurden in </a:t>
            </a:r>
            <a:r>
              <a:rPr lang="de-DE" sz="1600" b="1" dirty="0"/>
              <a:t>38 Fällen (ca. 29 %)</a:t>
            </a:r>
            <a:r>
              <a:rPr lang="de-DE" sz="1600" dirty="0"/>
              <a:t> identifiziert. Hier war vor allem </a:t>
            </a:r>
            <a:r>
              <a:rPr lang="de-DE" sz="1600" i="1" dirty="0" err="1"/>
              <a:t>Isotonitazen</a:t>
            </a:r>
            <a:r>
              <a:rPr lang="de-DE" sz="1600" dirty="0"/>
              <a:t> die primäre Substanz.</a:t>
            </a:r>
          </a:p>
          <a:p>
            <a:pPr>
              <a:buFont typeface="Arial" panose="020B0604020202020204" pitchFamily="34" charset="0"/>
              <a:buChar char="•"/>
            </a:pPr>
            <a:r>
              <a:rPr lang="de-DE" sz="1600" b="1" dirty="0"/>
              <a:t>Trend 2024/2025:</a:t>
            </a:r>
            <a:r>
              <a:rPr lang="de-DE" sz="1600" dirty="0"/>
              <a:t> Vorläufige Berichte der lettischen Behörden für das Jahr 2024 deuten auf eine weitere Konsolidierung dieser Zahlen hin, da </a:t>
            </a:r>
            <a:r>
              <a:rPr lang="de-DE" sz="1600" dirty="0" err="1"/>
              <a:t>Nitazene</a:t>
            </a:r>
            <a:r>
              <a:rPr lang="de-DE" sz="1600" dirty="0"/>
              <a:t> zunehmend als Beimischung in anderen Straßendrogen (z. B. synthetischen Cannabinoiden oder gefälschten Tabletten) auftauchen.</a:t>
            </a:r>
          </a:p>
          <a:p>
            <a:r>
              <a:rPr lang="de-DE" sz="1100" b="1" dirty="0"/>
              <a:t>Quellen:</a:t>
            </a:r>
            <a:endParaRPr lang="de-DE" sz="1100" dirty="0"/>
          </a:p>
          <a:p>
            <a:pPr marL="742950" lvl="1" indent="-285750">
              <a:buFont typeface="Arial" panose="020B0604020202020204" pitchFamily="34" charset="0"/>
              <a:buChar char="•"/>
            </a:pPr>
            <a:r>
              <a:rPr lang="de-DE" sz="1100" i="1" dirty="0"/>
              <a:t>Center </a:t>
            </a:r>
            <a:r>
              <a:rPr lang="de-DE" sz="1100" i="1" dirty="0" err="1"/>
              <a:t>for</a:t>
            </a:r>
            <a:r>
              <a:rPr lang="de-DE" sz="1100" i="1" dirty="0"/>
              <a:t> Disease </a:t>
            </a:r>
            <a:r>
              <a:rPr lang="de-DE" sz="1100" i="1" dirty="0" err="1"/>
              <a:t>Prevention</a:t>
            </a:r>
            <a:r>
              <a:rPr lang="de-DE" sz="1100" i="1" dirty="0"/>
              <a:t> and Control (SPKC), Lettland.</a:t>
            </a:r>
            <a:endParaRPr lang="de-DE" sz="1100" dirty="0"/>
          </a:p>
          <a:p>
            <a:pPr marL="742950" lvl="1" indent="-285750">
              <a:buFont typeface="Arial" panose="020B0604020202020204" pitchFamily="34" charset="0"/>
              <a:buChar char="•"/>
            </a:pPr>
            <a:r>
              <a:rPr lang="de-DE" sz="1100" i="1" dirty="0"/>
              <a:t>EUDA (European Union Drugs Agency): „Emerging </a:t>
            </a:r>
            <a:r>
              <a:rPr lang="de-DE" sz="1100" i="1" dirty="0" err="1"/>
              <a:t>concerns</a:t>
            </a:r>
            <a:r>
              <a:rPr lang="de-DE" sz="1100" i="1" dirty="0"/>
              <a:t> and </a:t>
            </a:r>
            <a:r>
              <a:rPr lang="de-DE" sz="1100" i="1" dirty="0" err="1"/>
              <a:t>threats</a:t>
            </a:r>
            <a:r>
              <a:rPr lang="de-DE" sz="1100" i="1" dirty="0"/>
              <a:t>: </a:t>
            </a:r>
            <a:r>
              <a:rPr lang="de-DE" sz="1100" i="1" dirty="0" err="1"/>
              <a:t>drug-induced</a:t>
            </a:r>
            <a:r>
              <a:rPr lang="de-DE" sz="1100" i="1" dirty="0"/>
              <a:t> </a:t>
            </a:r>
            <a:r>
              <a:rPr lang="de-DE" sz="1100" i="1" dirty="0" err="1"/>
              <a:t>deaths</a:t>
            </a:r>
            <a:r>
              <a:rPr lang="de-DE" sz="1100" i="1" dirty="0"/>
              <a:t> FAQ“ (Stand 2025).</a:t>
            </a:r>
            <a:endParaRPr lang="de-DE" sz="1100" dirty="0"/>
          </a:p>
        </p:txBody>
      </p:sp>
      <p:sp>
        <p:nvSpPr>
          <p:cNvPr id="8" name="Textfeld 7">
            <a:extLst>
              <a:ext uri="{FF2B5EF4-FFF2-40B4-BE49-F238E27FC236}">
                <a16:creationId xmlns:a16="http://schemas.microsoft.com/office/drawing/2014/main" id="{F91A8C3F-0D05-9D0E-F402-5F1DF8BBBEF8}"/>
              </a:ext>
            </a:extLst>
          </p:cNvPr>
          <p:cNvSpPr txBox="1"/>
          <p:nvPr/>
        </p:nvSpPr>
        <p:spPr>
          <a:xfrm>
            <a:off x="5046636" y="785199"/>
            <a:ext cx="1285224" cy="461665"/>
          </a:xfrm>
          <a:prstGeom prst="rect">
            <a:avLst/>
          </a:prstGeom>
          <a:noFill/>
        </p:spPr>
        <p:txBody>
          <a:bodyPr wrap="none" rtlCol="0">
            <a:spAutoFit/>
          </a:bodyPr>
          <a:lstStyle/>
          <a:p>
            <a:r>
              <a:rPr lang="de-DE" sz="2400" dirty="0"/>
              <a:t>Baltikum</a:t>
            </a:r>
          </a:p>
        </p:txBody>
      </p:sp>
      <p:pic>
        <p:nvPicPr>
          <p:cNvPr id="9" name="Picture 2">
            <a:extLst>
              <a:ext uri="{FF2B5EF4-FFF2-40B4-BE49-F238E27FC236}">
                <a16:creationId xmlns:a16="http://schemas.microsoft.com/office/drawing/2014/main" id="{0078856D-2331-2021-75A2-97B18CAB5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S:\BASIS\Außendarstellung\Corporate Identity_2018_ff\jpg\BASIS_Logo_cmyk.jpg">
            <a:extLst>
              <a:ext uri="{FF2B5EF4-FFF2-40B4-BE49-F238E27FC236}">
                <a16:creationId xmlns:a16="http://schemas.microsoft.com/office/drawing/2014/main" id="{F195085E-3D00-5D28-ACC2-C299D93E0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879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Screenshot, Software, Computersymbol enthält.">
            <a:extLst>
              <a:ext uri="{FF2B5EF4-FFF2-40B4-BE49-F238E27FC236}">
                <a16:creationId xmlns:a16="http://schemas.microsoft.com/office/drawing/2014/main" id="{6E7601AE-D1F2-CD9C-BDE0-A2E63878A71E}"/>
              </a:ext>
            </a:extLst>
          </p:cNvPr>
          <p:cNvPicPr>
            <a:picLocks noChangeAspect="1"/>
          </p:cNvPicPr>
          <p:nvPr/>
        </p:nvPicPr>
        <p:blipFill>
          <a:blip r:embed="rId3"/>
          <a:stretch>
            <a:fillRect/>
          </a:stretch>
        </p:blipFill>
        <p:spPr>
          <a:xfrm>
            <a:off x="6496186" y="2017059"/>
            <a:ext cx="5445084" cy="4840941"/>
          </a:xfrm>
          <a:prstGeom prst="rect">
            <a:avLst/>
          </a:prstGeom>
        </p:spPr>
      </p:pic>
      <p:sp>
        <p:nvSpPr>
          <p:cNvPr id="4" name="Textfeld 3">
            <a:extLst>
              <a:ext uri="{FF2B5EF4-FFF2-40B4-BE49-F238E27FC236}">
                <a16:creationId xmlns:a16="http://schemas.microsoft.com/office/drawing/2014/main" id="{8550F439-933F-BA54-7E10-C05299C1083A}"/>
              </a:ext>
            </a:extLst>
          </p:cNvPr>
          <p:cNvSpPr txBox="1"/>
          <p:nvPr/>
        </p:nvSpPr>
        <p:spPr>
          <a:xfrm>
            <a:off x="3388611" y="981635"/>
            <a:ext cx="3498073" cy="369332"/>
          </a:xfrm>
          <a:prstGeom prst="rect">
            <a:avLst/>
          </a:prstGeom>
          <a:noFill/>
        </p:spPr>
        <p:txBody>
          <a:bodyPr wrap="none" rtlCol="0">
            <a:spAutoFit/>
          </a:bodyPr>
          <a:lstStyle/>
          <a:p>
            <a:r>
              <a:rPr lang="de-DE" dirty="0"/>
              <a:t>Woher bekommt man Substanzen?</a:t>
            </a:r>
          </a:p>
        </p:txBody>
      </p:sp>
      <p:pic>
        <p:nvPicPr>
          <p:cNvPr id="5" name="Picture 2">
            <a:extLst>
              <a:ext uri="{FF2B5EF4-FFF2-40B4-BE49-F238E27FC236}">
                <a16:creationId xmlns:a16="http://schemas.microsoft.com/office/drawing/2014/main" id="{12C2BC66-8785-0B4A-8150-D834092DE5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BASIS\Außendarstellung\Corporate Identity_2018_ff\jpg\BASIS_Logo_cmyk.jpg">
            <a:extLst>
              <a:ext uri="{FF2B5EF4-FFF2-40B4-BE49-F238E27FC236}">
                <a16:creationId xmlns:a16="http://schemas.microsoft.com/office/drawing/2014/main" id="{383A57A8-FFEE-406A-17D8-9B9E4BFFC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F38F751B-C43C-A2F2-072C-0EF79E72D2AD}"/>
              </a:ext>
            </a:extLst>
          </p:cNvPr>
          <p:cNvPicPr>
            <a:picLocks noChangeAspect="1"/>
          </p:cNvPicPr>
          <p:nvPr/>
        </p:nvPicPr>
        <p:blipFill>
          <a:blip r:embed="rId6"/>
          <a:stretch>
            <a:fillRect/>
          </a:stretch>
        </p:blipFill>
        <p:spPr>
          <a:xfrm>
            <a:off x="572397" y="2017059"/>
            <a:ext cx="3714332" cy="4742330"/>
          </a:xfrm>
          <a:prstGeom prst="rect">
            <a:avLst/>
          </a:prstGeom>
        </p:spPr>
      </p:pic>
      <p:sp>
        <p:nvSpPr>
          <p:cNvPr id="10" name="Textfeld 9">
            <a:extLst>
              <a:ext uri="{FF2B5EF4-FFF2-40B4-BE49-F238E27FC236}">
                <a16:creationId xmlns:a16="http://schemas.microsoft.com/office/drawing/2014/main" id="{97581CF6-81C3-80F2-BA72-104AD2F7DBF1}"/>
              </a:ext>
            </a:extLst>
          </p:cNvPr>
          <p:cNvSpPr txBox="1"/>
          <p:nvPr/>
        </p:nvSpPr>
        <p:spPr>
          <a:xfrm>
            <a:off x="4185705" y="3059668"/>
            <a:ext cx="2411506" cy="369332"/>
          </a:xfrm>
          <a:prstGeom prst="rect">
            <a:avLst/>
          </a:prstGeom>
          <a:noFill/>
        </p:spPr>
        <p:txBody>
          <a:bodyPr wrap="square">
            <a:spAutoFit/>
          </a:bodyPr>
          <a:lstStyle/>
          <a:p>
            <a:r>
              <a:rPr lang="de-DE" dirty="0"/>
              <a:t>https://rechemco.to/</a:t>
            </a:r>
          </a:p>
        </p:txBody>
      </p:sp>
    </p:spTree>
    <p:extLst>
      <p:ext uri="{BB962C8B-B14F-4D97-AF65-F5344CB8AC3E}">
        <p14:creationId xmlns:p14="http://schemas.microsoft.com/office/powerpoint/2010/main" val="3483448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FE2BA1A-A0A2-9634-BA16-E2FC6195BAA5}"/>
              </a:ext>
            </a:extLst>
          </p:cNvPr>
          <p:cNvPicPr>
            <a:picLocks noChangeAspect="1"/>
          </p:cNvPicPr>
          <p:nvPr/>
        </p:nvPicPr>
        <p:blipFill>
          <a:blip r:embed="rId2"/>
          <a:stretch>
            <a:fillRect/>
          </a:stretch>
        </p:blipFill>
        <p:spPr>
          <a:xfrm>
            <a:off x="188843" y="2222671"/>
            <a:ext cx="3970781" cy="4617399"/>
          </a:xfrm>
          <a:prstGeom prst="rect">
            <a:avLst/>
          </a:prstGeom>
        </p:spPr>
      </p:pic>
      <p:pic>
        <p:nvPicPr>
          <p:cNvPr id="9" name="Grafik 8">
            <a:extLst>
              <a:ext uri="{FF2B5EF4-FFF2-40B4-BE49-F238E27FC236}">
                <a16:creationId xmlns:a16="http://schemas.microsoft.com/office/drawing/2014/main" id="{D404B3EC-C3FB-4AF2-EE2E-5CCD369A5697}"/>
              </a:ext>
            </a:extLst>
          </p:cNvPr>
          <p:cNvPicPr>
            <a:picLocks noChangeAspect="1"/>
          </p:cNvPicPr>
          <p:nvPr/>
        </p:nvPicPr>
        <p:blipFill>
          <a:blip r:embed="rId3"/>
          <a:stretch>
            <a:fillRect/>
          </a:stretch>
        </p:blipFill>
        <p:spPr>
          <a:xfrm>
            <a:off x="4185858" y="4941829"/>
            <a:ext cx="8006142" cy="1371469"/>
          </a:xfrm>
          <a:prstGeom prst="rect">
            <a:avLst/>
          </a:prstGeom>
        </p:spPr>
      </p:pic>
      <p:pic>
        <p:nvPicPr>
          <p:cNvPr id="11" name="Grafik 10">
            <a:extLst>
              <a:ext uri="{FF2B5EF4-FFF2-40B4-BE49-F238E27FC236}">
                <a16:creationId xmlns:a16="http://schemas.microsoft.com/office/drawing/2014/main" id="{1E9C54B8-D1BF-9147-354C-36C7570678A2}"/>
              </a:ext>
            </a:extLst>
          </p:cNvPr>
          <p:cNvPicPr>
            <a:picLocks noChangeAspect="1"/>
          </p:cNvPicPr>
          <p:nvPr/>
        </p:nvPicPr>
        <p:blipFill>
          <a:blip r:embed="rId4"/>
          <a:stretch>
            <a:fillRect/>
          </a:stretch>
        </p:blipFill>
        <p:spPr>
          <a:xfrm>
            <a:off x="67249" y="0"/>
            <a:ext cx="5239857" cy="2587097"/>
          </a:xfrm>
          <a:prstGeom prst="rect">
            <a:avLst/>
          </a:prstGeom>
        </p:spPr>
      </p:pic>
      <p:pic>
        <p:nvPicPr>
          <p:cNvPr id="13" name="Grafik 12">
            <a:extLst>
              <a:ext uri="{FF2B5EF4-FFF2-40B4-BE49-F238E27FC236}">
                <a16:creationId xmlns:a16="http://schemas.microsoft.com/office/drawing/2014/main" id="{30CA0EBF-3F13-D205-A1A2-F5F36070DC1A}"/>
              </a:ext>
            </a:extLst>
          </p:cNvPr>
          <p:cNvPicPr>
            <a:picLocks noChangeAspect="1"/>
          </p:cNvPicPr>
          <p:nvPr/>
        </p:nvPicPr>
        <p:blipFill>
          <a:blip r:embed="rId5"/>
          <a:stretch>
            <a:fillRect/>
          </a:stretch>
        </p:blipFill>
        <p:spPr>
          <a:xfrm>
            <a:off x="5178778" y="0"/>
            <a:ext cx="6430517" cy="4941829"/>
          </a:xfrm>
          <a:prstGeom prst="rect">
            <a:avLst/>
          </a:prstGeom>
        </p:spPr>
      </p:pic>
    </p:spTree>
    <p:extLst>
      <p:ext uri="{BB962C8B-B14F-4D97-AF65-F5344CB8AC3E}">
        <p14:creationId xmlns:p14="http://schemas.microsoft.com/office/powerpoint/2010/main" val="1251443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5690A0-9E08-9BA2-6BFE-7CD517DAD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4ED29FDA-5C73-28C6-2ACF-9F103B824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BCAEF91E-7812-6B83-B742-7871088B5728}"/>
              </a:ext>
            </a:extLst>
          </p:cNvPr>
          <p:cNvPicPr>
            <a:picLocks noChangeAspect="1"/>
          </p:cNvPicPr>
          <p:nvPr/>
        </p:nvPicPr>
        <p:blipFill>
          <a:blip r:embed="rId4"/>
          <a:stretch>
            <a:fillRect/>
          </a:stretch>
        </p:blipFill>
        <p:spPr>
          <a:xfrm>
            <a:off x="274296" y="3988699"/>
            <a:ext cx="6090646" cy="2865285"/>
          </a:xfrm>
          <a:prstGeom prst="rect">
            <a:avLst/>
          </a:prstGeom>
        </p:spPr>
      </p:pic>
      <p:pic>
        <p:nvPicPr>
          <p:cNvPr id="7" name="Grafik 6">
            <a:extLst>
              <a:ext uri="{FF2B5EF4-FFF2-40B4-BE49-F238E27FC236}">
                <a16:creationId xmlns:a16="http://schemas.microsoft.com/office/drawing/2014/main" id="{5D320F55-8BF1-6702-A336-875F73462C34}"/>
              </a:ext>
            </a:extLst>
          </p:cNvPr>
          <p:cNvPicPr>
            <a:picLocks noChangeAspect="1"/>
          </p:cNvPicPr>
          <p:nvPr/>
        </p:nvPicPr>
        <p:blipFill>
          <a:blip r:embed="rId5"/>
          <a:stretch>
            <a:fillRect/>
          </a:stretch>
        </p:blipFill>
        <p:spPr>
          <a:xfrm>
            <a:off x="6454588" y="1729229"/>
            <a:ext cx="5381040" cy="2280102"/>
          </a:xfrm>
          <a:prstGeom prst="rect">
            <a:avLst/>
          </a:prstGeom>
        </p:spPr>
      </p:pic>
      <p:pic>
        <p:nvPicPr>
          <p:cNvPr id="9" name="Grafik 8">
            <a:extLst>
              <a:ext uri="{FF2B5EF4-FFF2-40B4-BE49-F238E27FC236}">
                <a16:creationId xmlns:a16="http://schemas.microsoft.com/office/drawing/2014/main" id="{8436CDE8-33B6-D026-0973-5DD56A8401D1}"/>
              </a:ext>
            </a:extLst>
          </p:cNvPr>
          <p:cNvPicPr>
            <a:picLocks noChangeAspect="1"/>
          </p:cNvPicPr>
          <p:nvPr/>
        </p:nvPicPr>
        <p:blipFill>
          <a:blip r:embed="rId6"/>
          <a:stretch>
            <a:fillRect/>
          </a:stretch>
        </p:blipFill>
        <p:spPr>
          <a:xfrm>
            <a:off x="708211" y="1519129"/>
            <a:ext cx="5290914" cy="2700343"/>
          </a:xfrm>
          <a:prstGeom prst="rect">
            <a:avLst/>
          </a:prstGeom>
        </p:spPr>
      </p:pic>
    </p:spTree>
    <p:extLst>
      <p:ext uri="{BB962C8B-B14F-4D97-AF65-F5344CB8AC3E}">
        <p14:creationId xmlns:p14="http://schemas.microsoft.com/office/powerpoint/2010/main" val="2467451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5F1137B-C8EE-C96F-CEA5-176B1F5F314D}"/>
              </a:ext>
            </a:extLst>
          </p:cNvPr>
          <p:cNvSpPr txBox="1"/>
          <p:nvPr/>
        </p:nvSpPr>
        <p:spPr>
          <a:xfrm>
            <a:off x="4078840" y="729465"/>
            <a:ext cx="3146439" cy="369332"/>
          </a:xfrm>
          <a:prstGeom prst="rect">
            <a:avLst/>
          </a:prstGeom>
          <a:noFill/>
        </p:spPr>
        <p:txBody>
          <a:bodyPr wrap="none" rtlCol="0">
            <a:spAutoFit/>
          </a:bodyPr>
          <a:lstStyle/>
          <a:p>
            <a:r>
              <a:rPr lang="de-DE" dirty="0"/>
              <a:t>Besondere Herausforderungen:</a:t>
            </a:r>
          </a:p>
        </p:txBody>
      </p:sp>
      <p:sp>
        <p:nvSpPr>
          <p:cNvPr id="4" name="Textfeld 3">
            <a:extLst>
              <a:ext uri="{FF2B5EF4-FFF2-40B4-BE49-F238E27FC236}">
                <a16:creationId xmlns:a16="http://schemas.microsoft.com/office/drawing/2014/main" id="{799ECD1E-597C-A0B0-F897-81D93CBB4D20}"/>
              </a:ext>
            </a:extLst>
          </p:cNvPr>
          <p:cNvSpPr txBox="1"/>
          <p:nvPr/>
        </p:nvSpPr>
        <p:spPr>
          <a:xfrm>
            <a:off x="646431" y="2445249"/>
            <a:ext cx="10899138" cy="3139321"/>
          </a:xfrm>
          <a:prstGeom prst="rect">
            <a:avLst/>
          </a:prstGeom>
          <a:noFill/>
        </p:spPr>
        <p:txBody>
          <a:bodyPr wrap="none" rtlCol="0">
            <a:spAutoFit/>
          </a:bodyPr>
          <a:lstStyle/>
          <a:p>
            <a:pPr marL="285750" indent="-285750">
              <a:buFont typeface="Arial" panose="020B0604020202020204" pitchFamily="34" charset="0"/>
              <a:buChar char="•"/>
            </a:pPr>
            <a:r>
              <a:rPr lang="de-DE" dirty="0"/>
              <a:t>Unklare rechtliche Situation – Betäubungsmittel, Neue psychoaktive Substanz, Arzneimittel oder nicht reguliert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Unsicherheit bei Konsumierenden und Hilfesystem – Was wurde konsumiert?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Naloxon wirkt nur bedingt, deutlich mehr Dosen notwendig, Wirkdauer kürzer als bei </a:t>
            </a:r>
            <a:r>
              <a:rPr lang="de-DE" dirty="0" err="1"/>
              <a:t>Nitazenen</a:t>
            </a: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Hilfesystem nur wenig vertraut mit der Problematik – Handlungsunsicherheit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Kontakte zwischen Hilfesystem, Polizei und Gesundheitssystem oft verbesserungsfähig</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Politik und andere Entscheider oft nicht informiert, Gefahr von Fehleinschätzungen</a:t>
            </a:r>
          </a:p>
        </p:txBody>
      </p:sp>
      <p:pic>
        <p:nvPicPr>
          <p:cNvPr id="6" name="Picture 2">
            <a:extLst>
              <a:ext uri="{FF2B5EF4-FFF2-40B4-BE49-F238E27FC236}">
                <a16:creationId xmlns:a16="http://schemas.microsoft.com/office/drawing/2014/main" id="{09446094-8E20-7EA3-CFC8-B0435FC6C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S:\BASIS\Außendarstellung\Corporate Identity_2018_ff\jpg\BASIS_Logo_cmyk.jpg">
            <a:extLst>
              <a:ext uri="{FF2B5EF4-FFF2-40B4-BE49-F238E27FC236}">
                <a16:creationId xmlns:a16="http://schemas.microsoft.com/office/drawing/2014/main" id="{D89CE328-9D0D-4D44-C208-A49EFC9451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291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4709" y="714858"/>
            <a:ext cx="7091082" cy="1143000"/>
          </a:xfrm>
        </p:spPr>
        <p:txBody>
          <a:bodyPr>
            <a:normAutofit fontScale="90000"/>
          </a:bodyPr>
          <a:lstStyle/>
          <a:p>
            <a:r>
              <a:rPr lang="de-DE" dirty="0"/>
              <a:t>Maßnahmen der britischen Regierung</a:t>
            </a:r>
          </a:p>
        </p:txBody>
      </p:sp>
      <p:sp>
        <p:nvSpPr>
          <p:cNvPr id="3" name="Content Placeholder 2"/>
          <p:cNvSpPr>
            <a:spLocks noGrp="1"/>
          </p:cNvSpPr>
          <p:nvPr>
            <p:ph idx="1"/>
          </p:nvPr>
        </p:nvSpPr>
        <p:spPr>
          <a:xfrm>
            <a:off x="280975" y="2885528"/>
            <a:ext cx="5719134" cy="2970742"/>
          </a:xfrm>
        </p:spPr>
        <p:txBody>
          <a:bodyPr>
            <a:noAutofit/>
          </a:bodyPr>
          <a:lstStyle/>
          <a:p>
            <a:r>
              <a:rPr lang="de-DE" sz="1600" dirty="0"/>
              <a:t>Gesetzliche Schritte:</a:t>
            </a:r>
          </a:p>
          <a:p>
            <a:pPr lvl="1"/>
            <a:r>
              <a:rPr lang="de-DE" sz="1600" dirty="0"/>
              <a:t>&gt;20 Substanzen (z. B. </a:t>
            </a:r>
            <a:r>
              <a:rPr lang="de-DE" sz="1600" dirty="0" err="1"/>
              <a:t>Xylazin</a:t>
            </a:r>
            <a:r>
              <a:rPr lang="de-DE" sz="1600" dirty="0"/>
              <a:t>) verboten</a:t>
            </a:r>
          </a:p>
          <a:p>
            <a:pPr lvl="1"/>
            <a:r>
              <a:rPr lang="de-DE" sz="1600" dirty="0" err="1"/>
              <a:t>Nitazene</a:t>
            </a:r>
            <a:r>
              <a:rPr lang="de-DE" sz="1600" dirty="0"/>
              <a:t>-Klassen als Class A-Drogen gelistet</a:t>
            </a:r>
          </a:p>
          <a:p>
            <a:pPr lvl="1"/>
            <a:r>
              <a:rPr lang="de-DE" sz="1600" dirty="0"/>
              <a:t>Grenzkontrolle: Erkennung von </a:t>
            </a:r>
            <a:r>
              <a:rPr lang="de-DE" sz="1600" dirty="0" err="1"/>
              <a:t>Nitazenen</a:t>
            </a:r>
            <a:r>
              <a:rPr lang="de-DE" sz="1600" dirty="0"/>
              <a:t> &amp; </a:t>
            </a:r>
            <a:r>
              <a:rPr lang="de-DE" sz="1600" dirty="0" err="1"/>
              <a:t>Fentanyl</a:t>
            </a:r>
            <a:endParaRPr lang="de-DE" sz="1600" dirty="0"/>
          </a:p>
          <a:p>
            <a:pPr marL="457200" lvl="1" indent="0">
              <a:buNone/>
            </a:pPr>
            <a:endParaRPr lang="de-DE" sz="1600" dirty="0"/>
          </a:p>
          <a:p>
            <a:r>
              <a:rPr lang="de-DE" sz="1600" dirty="0"/>
              <a:t>Vorbereitung &amp; Koordination („</a:t>
            </a:r>
            <a:r>
              <a:rPr lang="de-DE" sz="1600" dirty="0" err="1"/>
              <a:t>Prepare</a:t>
            </a:r>
            <a:r>
              <a:rPr lang="de-DE" sz="1600" dirty="0"/>
              <a:t>, Monitor, </a:t>
            </a:r>
            <a:r>
              <a:rPr lang="de-DE" sz="1600" dirty="0" err="1"/>
              <a:t>Treat</a:t>
            </a:r>
            <a:r>
              <a:rPr lang="de-DE" sz="1600" dirty="0"/>
              <a:t>, </a:t>
            </a:r>
            <a:r>
              <a:rPr lang="de-DE" sz="1600" dirty="0" err="1"/>
              <a:t>Enforce</a:t>
            </a:r>
            <a:r>
              <a:rPr lang="de-DE" sz="1600" dirty="0"/>
              <a:t>“):</a:t>
            </a:r>
          </a:p>
          <a:p>
            <a:pPr lvl="1"/>
            <a:r>
              <a:rPr lang="de-DE" sz="1600" dirty="0"/>
              <a:t>Lokale Notfallpläne durch </a:t>
            </a:r>
            <a:r>
              <a:rPr lang="de-DE" sz="1600" dirty="0" err="1"/>
              <a:t>Combating</a:t>
            </a:r>
            <a:r>
              <a:rPr lang="de-DE" sz="1600" dirty="0"/>
              <a:t> Drugs Partnerships</a:t>
            </a:r>
          </a:p>
          <a:p>
            <a:pPr lvl="1"/>
            <a:r>
              <a:rPr lang="de-DE" sz="1600" dirty="0"/>
              <a:t>Frühwarnsysteme: Labortests, Datenabgleich</a:t>
            </a:r>
          </a:p>
          <a:p>
            <a:endParaRPr lang="de-DE" sz="1600" dirty="0"/>
          </a:p>
        </p:txBody>
      </p:sp>
      <p:pic>
        <p:nvPicPr>
          <p:cNvPr id="4" name="Picture 2">
            <a:extLst>
              <a:ext uri="{FF2B5EF4-FFF2-40B4-BE49-F238E27FC236}">
                <a16:creationId xmlns:a16="http://schemas.microsoft.com/office/drawing/2014/main" id="{53ABAD96-F2B0-7EED-CBBB-27E6F5015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BASIS\Außendarstellung\Corporate Identity_2018_ff\jpg\BASIS_Logo_cmyk.jpg">
            <a:extLst>
              <a:ext uri="{FF2B5EF4-FFF2-40B4-BE49-F238E27FC236}">
                <a16:creationId xmlns:a16="http://schemas.microsoft.com/office/drawing/2014/main" id="{6E4AE9D7-4B89-49C1-62CD-F5759BC57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768ACCD6-AA48-7C2B-5903-E5313A2C5AF8}"/>
              </a:ext>
            </a:extLst>
          </p:cNvPr>
          <p:cNvSpPr txBox="1"/>
          <p:nvPr/>
        </p:nvSpPr>
        <p:spPr>
          <a:xfrm>
            <a:off x="6211323" y="3164441"/>
            <a:ext cx="5699702" cy="2062103"/>
          </a:xfrm>
          <a:prstGeom prst="rect">
            <a:avLst/>
          </a:prstGeom>
          <a:noFill/>
        </p:spPr>
        <p:txBody>
          <a:bodyPr wrap="none" rtlCol="0">
            <a:spAutoFit/>
          </a:bodyPr>
          <a:lstStyle/>
          <a:p>
            <a:pPr marL="285750" indent="-285750">
              <a:buFont typeface="Arial" panose="020B0604020202020204" pitchFamily="34" charset="0"/>
              <a:buChar char="•"/>
            </a:pPr>
            <a:r>
              <a:rPr lang="de-DE" sz="1600" dirty="0"/>
              <a:t>Schadensminderung &amp; Reaktion:</a:t>
            </a:r>
          </a:p>
          <a:p>
            <a:pPr lvl="1"/>
            <a:r>
              <a:rPr lang="de-DE" sz="1600" dirty="0" err="1"/>
              <a:t>Nitazene</a:t>
            </a:r>
            <a:r>
              <a:rPr lang="de-DE" sz="1600" dirty="0"/>
              <a:t>-Teststreifen für Konsumenten (z. B. Leeds)</a:t>
            </a:r>
          </a:p>
          <a:p>
            <a:pPr lvl="1"/>
            <a:r>
              <a:rPr lang="de-DE" sz="1600" dirty="0"/>
              <a:t>Zwei Naloxon-Kits pro Person bei Überdosisrisiko</a:t>
            </a:r>
          </a:p>
          <a:p>
            <a:pPr lvl="1"/>
            <a:r>
              <a:rPr lang="de-DE" sz="1600" dirty="0"/>
              <a:t>24/7-Reaktionspläne und Ressourcen</a:t>
            </a:r>
          </a:p>
          <a:p>
            <a:pPr lvl="1"/>
            <a:endParaRPr lang="de-DE" sz="1600" dirty="0"/>
          </a:p>
          <a:p>
            <a:pPr marL="285750" indent="-285750">
              <a:buFont typeface="Arial" panose="020B0604020202020204" pitchFamily="34" charset="0"/>
              <a:buChar char="•"/>
            </a:pPr>
            <a:r>
              <a:rPr lang="de-DE" sz="1600" dirty="0"/>
              <a:t>Informationsaustausch &amp; Monitoring:</a:t>
            </a:r>
          </a:p>
          <a:p>
            <a:pPr lvl="1"/>
            <a:r>
              <a:rPr lang="de-DE" sz="1600" dirty="0"/>
              <a:t>Datenteilung: Polizei, Gerichtsmediziner, Gesundheitsdienste</a:t>
            </a:r>
          </a:p>
          <a:p>
            <a:pPr lvl="1"/>
            <a:r>
              <a:rPr lang="de-DE" sz="1600" dirty="0"/>
              <a:t>Schnelle Auswertung bei Verdacht auf synthetische Opioide</a:t>
            </a:r>
            <a:endParaRPr lang="de-DE"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6882BC-7764-930E-B0B7-6480D1B47E16}"/>
              </a:ext>
            </a:extLst>
          </p:cNvPr>
          <p:cNvSpPr>
            <a:spLocks noGrp="1"/>
          </p:cNvSpPr>
          <p:nvPr>
            <p:ph type="title"/>
          </p:nvPr>
        </p:nvSpPr>
        <p:spPr>
          <a:xfrm>
            <a:off x="2825392" y="274638"/>
            <a:ext cx="6143947" cy="1143000"/>
          </a:xfrm>
        </p:spPr>
        <p:txBody>
          <a:bodyPr/>
          <a:lstStyle/>
          <a:p>
            <a:r>
              <a:rPr lang="de-DE" dirty="0"/>
              <a:t>Handlungsempfehlungen</a:t>
            </a:r>
          </a:p>
        </p:txBody>
      </p:sp>
      <p:sp>
        <p:nvSpPr>
          <p:cNvPr id="3" name="Inhaltsplatzhalter 2">
            <a:extLst>
              <a:ext uri="{FF2B5EF4-FFF2-40B4-BE49-F238E27FC236}">
                <a16:creationId xmlns:a16="http://schemas.microsoft.com/office/drawing/2014/main" id="{AE4277ED-467D-5D0B-E02C-6893292F2596}"/>
              </a:ext>
            </a:extLst>
          </p:cNvPr>
          <p:cNvSpPr>
            <a:spLocks noGrp="1"/>
          </p:cNvSpPr>
          <p:nvPr>
            <p:ph idx="1"/>
          </p:nvPr>
        </p:nvSpPr>
        <p:spPr>
          <a:xfrm>
            <a:off x="114558" y="2083638"/>
            <a:ext cx="4314007" cy="4525963"/>
          </a:xfrm>
        </p:spPr>
        <p:txBody>
          <a:bodyPr>
            <a:normAutofit/>
          </a:bodyPr>
          <a:lstStyle/>
          <a:p>
            <a:r>
              <a:rPr lang="de-DE" sz="1800" dirty="0"/>
              <a:t>Schaffen von Konsumräumen</a:t>
            </a:r>
          </a:p>
          <a:p>
            <a:r>
              <a:rPr lang="de-DE" sz="1800" dirty="0"/>
              <a:t>Drug Checking Angebote</a:t>
            </a:r>
          </a:p>
          <a:p>
            <a:r>
              <a:rPr lang="de-DE" sz="1800" dirty="0"/>
              <a:t>Vernetzung von Suchthilfe, Polizei, Gesundheitssystem und Politik</a:t>
            </a:r>
          </a:p>
          <a:p>
            <a:r>
              <a:rPr lang="de-DE" sz="1800" dirty="0"/>
              <a:t>Information und Schulung für Mitarbeitende in den Systemen</a:t>
            </a:r>
          </a:p>
          <a:p>
            <a:r>
              <a:rPr lang="de-DE" sz="1800" dirty="0"/>
              <a:t>Vereinfachter Zugang zu Naloxon – mehr Einzeldosen pro Person</a:t>
            </a:r>
          </a:p>
          <a:p>
            <a:r>
              <a:rPr lang="de-DE" sz="1800" dirty="0"/>
              <a:t>Regelmäßiges Screening von gebrauchten Spritzen auf synthetische Opioide</a:t>
            </a:r>
          </a:p>
          <a:p>
            <a:r>
              <a:rPr lang="de-DE" sz="1800" dirty="0"/>
              <a:t>Abgabe von Teststreifen, wenn Verdachtsfälle auftreten</a:t>
            </a:r>
          </a:p>
        </p:txBody>
      </p:sp>
      <p:pic>
        <p:nvPicPr>
          <p:cNvPr id="4" name="Picture 2">
            <a:extLst>
              <a:ext uri="{FF2B5EF4-FFF2-40B4-BE49-F238E27FC236}">
                <a16:creationId xmlns:a16="http://schemas.microsoft.com/office/drawing/2014/main" id="{FBFDC200-0903-D679-B0F7-C2712C138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BASIS\Außendarstellung\Corporate Identity_2018_ff\jpg\BASIS_Logo_cmyk.jpg">
            <a:extLst>
              <a:ext uri="{FF2B5EF4-FFF2-40B4-BE49-F238E27FC236}">
                <a16:creationId xmlns:a16="http://schemas.microsoft.com/office/drawing/2014/main" id="{1421C9B7-4441-3AB9-B4BF-095766DA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nhaltsplatzhalter 4" descr="Ein Bild, das Text, Screenshot, Brief enthält.">
            <a:extLst>
              <a:ext uri="{FF2B5EF4-FFF2-40B4-BE49-F238E27FC236}">
                <a16:creationId xmlns:a16="http://schemas.microsoft.com/office/drawing/2014/main" id="{12A7DBAB-3E75-48AA-4BBE-07991719A67B}"/>
              </a:ext>
            </a:extLst>
          </p:cNvPr>
          <p:cNvPicPr>
            <a:picLocks noChangeAspect="1"/>
          </p:cNvPicPr>
          <p:nvPr/>
        </p:nvPicPr>
        <p:blipFill>
          <a:blip r:embed="rId4"/>
          <a:stretch>
            <a:fillRect/>
          </a:stretch>
        </p:blipFill>
        <p:spPr>
          <a:xfrm>
            <a:off x="9188825" y="1551877"/>
            <a:ext cx="3003176" cy="5211629"/>
          </a:xfrm>
          <a:prstGeom prst="rect">
            <a:avLst/>
          </a:prstGeom>
        </p:spPr>
      </p:pic>
      <p:pic>
        <p:nvPicPr>
          <p:cNvPr id="8" name="Grafik 7">
            <a:extLst>
              <a:ext uri="{FF2B5EF4-FFF2-40B4-BE49-F238E27FC236}">
                <a16:creationId xmlns:a16="http://schemas.microsoft.com/office/drawing/2014/main" id="{5B06BC14-D419-CC3C-E388-3C41BCFCDB15}"/>
              </a:ext>
            </a:extLst>
          </p:cNvPr>
          <p:cNvPicPr>
            <a:picLocks noChangeAspect="1"/>
          </p:cNvPicPr>
          <p:nvPr/>
        </p:nvPicPr>
        <p:blipFill>
          <a:blip r:embed="rId5"/>
          <a:stretch>
            <a:fillRect/>
          </a:stretch>
        </p:blipFill>
        <p:spPr>
          <a:xfrm>
            <a:off x="4981845" y="1488140"/>
            <a:ext cx="3751284" cy="5369859"/>
          </a:xfrm>
          <a:prstGeom prst="rect">
            <a:avLst/>
          </a:prstGeom>
        </p:spPr>
      </p:pic>
    </p:spTree>
    <p:extLst>
      <p:ext uri="{BB962C8B-B14F-4D97-AF65-F5344CB8AC3E}">
        <p14:creationId xmlns:p14="http://schemas.microsoft.com/office/powerpoint/2010/main" val="374757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1631A8-643D-138C-6315-D3A2E92A3AA9}"/>
              </a:ext>
            </a:extLst>
          </p:cNvPr>
          <p:cNvSpPr>
            <a:spLocks noGrp="1"/>
          </p:cNvSpPr>
          <p:nvPr>
            <p:ph type="title"/>
          </p:nvPr>
        </p:nvSpPr>
        <p:spPr>
          <a:xfrm>
            <a:off x="2209800" y="2924176"/>
            <a:ext cx="7772400" cy="1362075"/>
          </a:xfrm>
        </p:spPr>
        <p:txBody>
          <a:bodyPr/>
          <a:lstStyle/>
          <a:p>
            <a:pPr algn="ctr">
              <a:defRPr/>
            </a:pPr>
            <a:r>
              <a:rPr lang="de-DE" sz="3200" dirty="0"/>
              <a:t>Danke für die Aufmerksamkeit</a:t>
            </a:r>
          </a:p>
        </p:txBody>
      </p:sp>
      <p:pic>
        <p:nvPicPr>
          <p:cNvPr id="51203" name="Picture 2">
            <a:extLst>
              <a:ext uri="{FF2B5EF4-FFF2-40B4-BE49-F238E27FC236}">
                <a16:creationId xmlns:a16="http://schemas.microsoft.com/office/drawing/2014/main" id="{0EE83A0A-7383-5849-E382-C384C2510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664" y="14289"/>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7" descr="S:\BASIS\Außendarstellung\Corporate Identity_2018_ff\jpg\BASIS_Logo_cmyk.jpg">
            <a:extLst>
              <a:ext uri="{FF2B5EF4-FFF2-40B4-BE49-F238E27FC236}">
                <a16:creationId xmlns:a16="http://schemas.microsoft.com/office/drawing/2014/main" id="{7123D575-BDBF-FC9B-444B-B79F2D605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689" y="703263"/>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BD0BFCC-EDC0-2AF7-C3CA-118F161EDF54}"/>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219354EA-E6E2-A1B4-B7DE-E3AF12DF5B41}"/>
              </a:ext>
            </a:extLst>
          </p:cNvPr>
          <p:cNvSpPr txBox="1"/>
          <p:nvPr/>
        </p:nvSpPr>
        <p:spPr>
          <a:xfrm>
            <a:off x="2874482" y="1690062"/>
            <a:ext cx="8208912" cy="4339650"/>
          </a:xfrm>
          <a:prstGeom prst="rect">
            <a:avLst/>
          </a:prstGeom>
          <a:noFill/>
        </p:spPr>
        <p:txBody>
          <a:bodyPr wrap="square" rtlCol="0">
            <a:spAutoFit/>
          </a:bodyPr>
          <a:lstStyle/>
          <a:p>
            <a:r>
              <a:rPr lang="de-DE" b="1" dirty="0"/>
              <a:t>Gewünschte Wirkungen </a:t>
            </a:r>
          </a:p>
          <a:p>
            <a:r>
              <a:rPr lang="de-DE" b="1" dirty="0"/>
              <a:t>Analgesie</a:t>
            </a:r>
            <a:r>
              <a:rPr lang="de-DE" dirty="0"/>
              <a:t>: starke Schmerzlinderung (akut, chronisch, postoperativ, palliativ).</a:t>
            </a:r>
          </a:p>
          <a:p>
            <a:r>
              <a:rPr lang="de-DE" b="1" dirty="0"/>
              <a:t>Sedierung &amp; </a:t>
            </a:r>
            <a:r>
              <a:rPr lang="de-DE" b="1" dirty="0" err="1"/>
              <a:t>Anxiolyse</a:t>
            </a:r>
            <a:r>
              <a:rPr lang="de-DE" dirty="0"/>
              <a:t>: beruhigende, angstlösende Wirkung.</a:t>
            </a:r>
          </a:p>
          <a:p>
            <a:r>
              <a:rPr lang="de-DE" b="1" dirty="0"/>
              <a:t>Hustenstillung</a:t>
            </a:r>
            <a:r>
              <a:rPr lang="de-DE" dirty="0"/>
              <a:t> (Codein, </a:t>
            </a:r>
            <a:r>
              <a:rPr lang="de-DE" dirty="0" err="1"/>
              <a:t>Dihydrocodein</a:t>
            </a:r>
            <a:r>
              <a:rPr lang="de-DE" dirty="0"/>
              <a:t>).</a:t>
            </a:r>
          </a:p>
          <a:p>
            <a:r>
              <a:rPr lang="de-DE" b="1" dirty="0" err="1"/>
              <a:t>Antidiarrhoisch</a:t>
            </a:r>
            <a:r>
              <a:rPr lang="de-DE" dirty="0"/>
              <a:t>: Hemmung der Darmmotilität (z. B. Loperamid).</a:t>
            </a:r>
          </a:p>
          <a:p>
            <a:r>
              <a:rPr lang="de-DE" b="1" dirty="0"/>
              <a:t>Euphorie</a:t>
            </a:r>
            <a:r>
              <a:rPr lang="de-DE" dirty="0"/>
              <a:t> (Risikofaktor für Missbrauch).</a:t>
            </a:r>
          </a:p>
          <a:p>
            <a:br>
              <a:rPr lang="de-DE" dirty="0"/>
            </a:br>
            <a:r>
              <a:rPr lang="de-DE" b="1" dirty="0"/>
              <a:t>Unerwünschte Wirkungen </a:t>
            </a:r>
          </a:p>
          <a:p>
            <a:r>
              <a:rPr lang="de-DE" b="1" dirty="0"/>
              <a:t>ZNS</a:t>
            </a:r>
            <a:r>
              <a:rPr lang="de-DE" dirty="0"/>
              <a:t>: Schläfrigkeit, Konzentrationsstörungen, psychomotorische Verlangsamung.</a:t>
            </a:r>
          </a:p>
          <a:p>
            <a:r>
              <a:rPr lang="de-DE" b="1" dirty="0"/>
              <a:t>Respiration</a:t>
            </a:r>
            <a:r>
              <a:rPr lang="de-DE" dirty="0"/>
              <a:t>: Atemdepression (dosisabhängig, lebensbedrohlich bei Überdosierung).</a:t>
            </a:r>
          </a:p>
          <a:p>
            <a:r>
              <a:rPr lang="de-DE" b="1" dirty="0"/>
              <a:t>Gastrointestinaltrakt</a:t>
            </a:r>
            <a:r>
              <a:rPr lang="de-DE" dirty="0"/>
              <a:t>: Übelkeit, Erbrechen, Obstipation (chronisch häufig).</a:t>
            </a:r>
          </a:p>
          <a:p>
            <a:r>
              <a:rPr lang="de-DE" b="1" dirty="0"/>
              <a:t>Kardiovaskulär</a:t>
            </a:r>
            <a:r>
              <a:rPr lang="de-DE" dirty="0"/>
              <a:t>: Hypotonie, Bradykardie.</a:t>
            </a:r>
          </a:p>
          <a:p>
            <a:r>
              <a:rPr lang="de-DE" b="1" dirty="0"/>
              <a:t>Dermatologisch</a:t>
            </a:r>
            <a:r>
              <a:rPr lang="de-DE" dirty="0"/>
              <a:t>: Juckreiz, Hautrötung (Histaminfreisetzung).</a:t>
            </a:r>
          </a:p>
          <a:p>
            <a:r>
              <a:rPr lang="de-DE" b="1" dirty="0"/>
              <a:t>Endokrin</a:t>
            </a:r>
            <a:r>
              <a:rPr lang="de-DE" dirty="0"/>
              <a:t>: Abnahme von Sexualhormonen, Libidoverlust.</a:t>
            </a:r>
            <a:br>
              <a:rPr lang="de-DE" sz="1400" dirty="0"/>
            </a:br>
            <a:endParaRPr lang="de-DE" sz="1400" dirty="0"/>
          </a:p>
          <a:p>
            <a:pPr marL="285750" indent="-285750">
              <a:buFont typeface="Arial" panose="020B0604020202020204" pitchFamily="34" charset="0"/>
              <a:buChar char="•"/>
            </a:pPr>
            <a:endParaRPr lang="de-DE" sz="1000" dirty="0"/>
          </a:p>
        </p:txBody>
      </p:sp>
      <p:pic>
        <p:nvPicPr>
          <p:cNvPr id="2" name="Picture 2">
            <a:extLst>
              <a:ext uri="{FF2B5EF4-FFF2-40B4-BE49-F238E27FC236}">
                <a16:creationId xmlns:a16="http://schemas.microsoft.com/office/drawing/2014/main" id="{DC5BB0AB-83E9-9915-2128-E9AA359B6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3EC2DBE6-DD1B-2142-7ECB-9E13EEBF6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600613"/>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C0B3FE7-3BB3-8941-76AE-69B7D8E9F237}"/>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7ECE53BD-86EC-5081-55D4-2FE16FDD88F0}"/>
              </a:ext>
            </a:extLst>
          </p:cNvPr>
          <p:cNvSpPr txBox="1"/>
          <p:nvPr/>
        </p:nvSpPr>
        <p:spPr>
          <a:xfrm>
            <a:off x="2719074" y="1663749"/>
            <a:ext cx="8208912" cy="3847207"/>
          </a:xfrm>
          <a:prstGeom prst="rect">
            <a:avLst/>
          </a:prstGeom>
          <a:noFill/>
        </p:spPr>
        <p:txBody>
          <a:bodyPr wrap="square" rtlCol="0">
            <a:spAutoFit/>
          </a:bodyPr>
          <a:lstStyle/>
          <a:p>
            <a:r>
              <a:rPr lang="de-DE" b="1" dirty="0"/>
              <a:t>Langzeitwirkungen (v. a. bei wiederholtem oder missbräuchlichem Konsum)</a:t>
            </a:r>
          </a:p>
          <a:p>
            <a:r>
              <a:rPr lang="de-DE" b="1" dirty="0"/>
              <a:t>Toleranzentwicklung</a:t>
            </a:r>
            <a:r>
              <a:rPr lang="de-DE" dirty="0"/>
              <a:t>: immer höhere Dosis erforderlich für gleiche Wirkung.</a:t>
            </a:r>
          </a:p>
          <a:p>
            <a:r>
              <a:rPr lang="de-DE" b="1" dirty="0"/>
              <a:t>Abhängigkeit</a:t>
            </a:r>
            <a:r>
              <a:rPr lang="de-DE" dirty="0"/>
              <a:t>: psychische und physische Abhängigkeit mit Entzugssymptomen (Dysphorie, Unruhe, Schmerzen, Schwitzen, Schlaflosigkeit, Diarrhö).</a:t>
            </a:r>
          </a:p>
          <a:p>
            <a:r>
              <a:rPr lang="de-DE" b="1" dirty="0"/>
              <a:t>Opioid-induzierte Hyperalgesie</a:t>
            </a:r>
            <a:r>
              <a:rPr lang="de-DE" dirty="0"/>
              <a:t>: paradoxe Verstärkung der Schmerzempfindung bei chronischem Gebrauch.</a:t>
            </a:r>
          </a:p>
          <a:p>
            <a:r>
              <a:rPr lang="de-DE" b="1" dirty="0"/>
              <a:t>Chronische Obstipation &amp; Darmfunktionsstörung</a:t>
            </a:r>
            <a:r>
              <a:rPr lang="de-DE" dirty="0"/>
              <a:t>.</a:t>
            </a:r>
          </a:p>
          <a:p>
            <a:r>
              <a:rPr lang="de-DE" b="1" dirty="0"/>
              <a:t>Immunsuppression</a:t>
            </a:r>
            <a:r>
              <a:rPr lang="de-DE" dirty="0"/>
              <a:t>: erhöhte Infektanfälligkeit.</a:t>
            </a:r>
          </a:p>
          <a:p>
            <a:r>
              <a:rPr lang="de-DE" b="1" dirty="0"/>
              <a:t>Hormonelle Störungen</a:t>
            </a:r>
            <a:r>
              <a:rPr lang="de-DE" dirty="0"/>
              <a:t>: Hypogonadismus, Menstruationsstörungen.</a:t>
            </a:r>
          </a:p>
          <a:p>
            <a:r>
              <a:rPr lang="de-DE" b="1" dirty="0"/>
              <a:t>Soziale Folgen</a:t>
            </a:r>
            <a:r>
              <a:rPr lang="de-DE" dirty="0"/>
              <a:t> (bei Missbrauch): Vernachlässigung von Alltag &amp; Gesundheit, soziale Isolation, erhöhtes Infektionsrisiko (HIV, Hepatitis durch Injektionen).</a:t>
            </a:r>
          </a:p>
          <a:p>
            <a:r>
              <a:rPr lang="de-DE" b="1" dirty="0"/>
              <a:t>Überdosierungsrisiko</a:t>
            </a:r>
            <a:r>
              <a:rPr lang="de-DE" dirty="0"/>
              <a:t>: besonders bei hochpotenten synthetischen Opioiden (z. B. </a:t>
            </a:r>
            <a:r>
              <a:rPr lang="de-DE" dirty="0" err="1"/>
              <a:t>Fentanyl</a:t>
            </a:r>
            <a:r>
              <a:rPr lang="de-DE" dirty="0"/>
              <a:t>, </a:t>
            </a:r>
            <a:r>
              <a:rPr lang="de-DE" dirty="0" err="1"/>
              <a:t>Nitazene</a:t>
            </a:r>
            <a:r>
              <a:rPr lang="de-DE" dirty="0"/>
              <a:t>).</a:t>
            </a:r>
          </a:p>
          <a:p>
            <a:pPr marL="285750" indent="-285750">
              <a:buFont typeface="Arial" panose="020B0604020202020204" pitchFamily="34" charset="0"/>
              <a:buChar char="•"/>
            </a:pPr>
            <a:endParaRPr lang="de-DE" sz="1000" dirty="0"/>
          </a:p>
        </p:txBody>
      </p:sp>
      <p:pic>
        <p:nvPicPr>
          <p:cNvPr id="2" name="Picture 2">
            <a:extLst>
              <a:ext uri="{FF2B5EF4-FFF2-40B4-BE49-F238E27FC236}">
                <a16:creationId xmlns:a16="http://schemas.microsoft.com/office/drawing/2014/main" id="{2EF801F5-58F7-AC2B-1AA6-793AB6326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A000AAA7-6F41-1223-51E0-9DCF1E0AC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849368"/>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245D35F-5120-D9FA-0ADD-51A606E713CF}"/>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DD6780D-F085-F2E5-DEF6-633F462BF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47174010-F014-E482-47EA-312743B11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descr="Ein Bild, das Text, Im Haus, Screenshot enthält.&#10;&#10;KI-generierte Inhalte können fehlerhaft sein.">
            <a:extLst>
              <a:ext uri="{FF2B5EF4-FFF2-40B4-BE49-F238E27FC236}">
                <a16:creationId xmlns:a16="http://schemas.microsoft.com/office/drawing/2014/main" id="{45F2F785-DCF9-83FA-D5AD-6B02237C1F51}"/>
              </a:ext>
            </a:extLst>
          </p:cNvPr>
          <p:cNvPicPr>
            <a:picLocks noChangeAspect="1"/>
          </p:cNvPicPr>
          <p:nvPr/>
        </p:nvPicPr>
        <p:blipFill>
          <a:blip r:embed="rId4"/>
          <a:stretch>
            <a:fillRect/>
          </a:stretch>
        </p:blipFill>
        <p:spPr>
          <a:xfrm>
            <a:off x="2451120" y="306290"/>
            <a:ext cx="5272080" cy="3954060"/>
          </a:xfrm>
          <a:prstGeom prst="rect">
            <a:avLst/>
          </a:prstGeom>
        </p:spPr>
      </p:pic>
      <p:pic>
        <p:nvPicPr>
          <p:cNvPr id="5" name="Grafik 4">
            <a:extLst>
              <a:ext uri="{FF2B5EF4-FFF2-40B4-BE49-F238E27FC236}">
                <a16:creationId xmlns:a16="http://schemas.microsoft.com/office/drawing/2014/main" id="{2D5B2226-BA62-C324-D889-8A3B4DF044BA}"/>
              </a:ext>
            </a:extLst>
          </p:cNvPr>
          <p:cNvPicPr>
            <a:picLocks noChangeAspect="1"/>
          </p:cNvPicPr>
          <p:nvPr/>
        </p:nvPicPr>
        <p:blipFill>
          <a:blip r:embed="rId5"/>
          <a:stretch>
            <a:fillRect/>
          </a:stretch>
        </p:blipFill>
        <p:spPr>
          <a:xfrm>
            <a:off x="8841816" y="1060588"/>
            <a:ext cx="2614004" cy="2614004"/>
          </a:xfrm>
          <a:prstGeom prst="rect">
            <a:avLst/>
          </a:prstGeom>
        </p:spPr>
      </p:pic>
      <p:pic>
        <p:nvPicPr>
          <p:cNvPr id="7" name="Grafik 6" descr="Ein Bild, das Droge, Arzneimittel, Pille enthält.&#10;&#10;KI-generierte Inhalte können fehlerhaft sein.">
            <a:extLst>
              <a:ext uri="{FF2B5EF4-FFF2-40B4-BE49-F238E27FC236}">
                <a16:creationId xmlns:a16="http://schemas.microsoft.com/office/drawing/2014/main" id="{571173E4-19C9-1F9E-5CFD-AFDAEEE1CA3A}"/>
              </a:ext>
            </a:extLst>
          </p:cNvPr>
          <p:cNvPicPr>
            <a:picLocks noChangeAspect="1"/>
          </p:cNvPicPr>
          <p:nvPr/>
        </p:nvPicPr>
        <p:blipFill>
          <a:blip r:embed="rId6"/>
          <a:stretch>
            <a:fillRect/>
          </a:stretch>
        </p:blipFill>
        <p:spPr>
          <a:xfrm>
            <a:off x="8841816" y="4123106"/>
            <a:ext cx="2566889" cy="2566889"/>
          </a:xfrm>
          <a:prstGeom prst="rect">
            <a:avLst/>
          </a:prstGeom>
        </p:spPr>
      </p:pic>
      <p:pic>
        <p:nvPicPr>
          <p:cNvPr id="8" name="Grafik 7" descr="Ein Bild, das Clipart enthält.&#10;&#10;KI-generierte Inhalte können fehlerhaft sein.">
            <a:extLst>
              <a:ext uri="{FF2B5EF4-FFF2-40B4-BE49-F238E27FC236}">
                <a16:creationId xmlns:a16="http://schemas.microsoft.com/office/drawing/2014/main" id="{E263C268-4138-B98C-8FB1-3F705CCDB0C3}"/>
              </a:ext>
            </a:extLst>
          </p:cNvPr>
          <p:cNvPicPr>
            <a:picLocks noChangeAspect="1"/>
          </p:cNvPicPr>
          <p:nvPr/>
        </p:nvPicPr>
        <p:blipFill>
          <a:blip r:embed="rId7"/>
          <a:srcRect l="14177" t="29936" r="16529" b="20603"/>
          <a:stretch>
            <a:fillRect/>
          </a:stretch>
        </p:blipFill>
        <p:spPr>
          <a:xfrm>
            <a:off x="4248628" y="2135169"/>
            <a:ext cx="1364241" cy="973804"/>
          </a:xfrm>
          <a:prstGeom prst="rect">
            <a:avLst/>
          </a:prstGeom>
        </p:spPr>
      </p:pic>
      <p:grpSp>
        <p:nvGrpSpPr>
          <p:cNvPr id="9" name="Gruppieren 8">
            <a:extLst>
              <a:ext uri="{FF2B5EF4-FFF2-40B4-BE49-F238E27FC236}">
                <a16:creationId xmlns:a16="http://schemas.microsoft.com/office/drawing/2014/main" id="{2DE42F6C-3D8F-DAF8-F930-2625BDFB2CE3}"/>
              </a:ext>
            </a:extLst>
          </p:cNvPr>
          <p:cNvGrpSpPr/>
          <p:nvPr/>
        </p:nvGrpSpPr>
        <p:grpSpPr>
          <a:xfrm>
            <a:off x="2343150" y="3448989"/>
            <a:ext cx="5703900" cy="2977725"/>
            <a:chOff x="381000" y="381000"/>
            <a:chExt cx="11430000" cy="6096000"/>
          </a:xfrm>
        </p:grpSpPr>
        <p:pic>
          <p:nvPicPr>
            <p:cNvPr id="10" name="Grafik 9" descr="Ein Bild, das Text, Screenshot, Zahl, Diagramm enthält.&#10;&#10;KI-generierte Inhalte können fehlerhaft sein.">
              <a:extLst>
                <a:ext uri="{FF2B5EF4-FFF2-40B4-BE49-F238E27FC236}">
                  <a16:creationId xmlns:a16="http://schemas.microsoft.com/office/drawing/2014/main" id="{9506681D-8398-B1EF-DC4B-4F2AF8F06586}"/>
                </a:ext>
              </a:extLst>
            </p:cNvPr>
            <p:cNvPicPr>
              <a:picLocks noChangeAspect="1"/>
            </p:cNvPicPr>
            <p:nvPr/>
          </p:nvPicPr>
          <p:blipFill>
            <a:blip r:embed="rId8"/>
            <a:stretch>
              <a:fillRect/>
            </a:stretch>
          </p:blipFill>
          <p:spPr>
            <a:xfrm>
              <a:off x="381000" y="381000"/>
              <a:ext cx="11430000" cy="6096000"/>
            </a:xfrm>
            <a:prstGeom prst="rect">
              <a:avLst/>
            </a:prstGeom>
          </p:spPr>
        </p:pic>
        <p:sp>
          <p:nvSpPr>
            <p:cNvPr id="11" name="Rechteck 10">
              <a:extLst>
                <a:ext uri="{FF2B5EF4-FFF2-40B4-BE49-F238E27FC236}">
                  <a16:creationId xmlns:a16="http://schemas.microsoft.com/office/drawing/2014/main" id="{6335F9C2-C3B9-1496-6648-A4ABD3CF33EC}"/>
                </a:ext>
              </a:extLst>
            </p:cNvPr>
            <p:cNvSpPr/>
            <p:nvPr/>
          </p:nvSpPr>
          <p:spPr>
            <a:xfrm>
              <a:off x="8371266" y="1313646"/>
              <a:ext cx="1621185" cy="55726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AEA39EE6-CF0F-6A5E-77A7-CC87298757FA}"/>
                </a:ext>
              </a:extLst>
            </p:cNvPr>
            <p:cNvSpPr/>
            <p:nvPr/>
          </p:nvSpPr>
          <p:spPr>
            <a:xfrm>
              <a:off x="912254" y="738389"/>
              <a:ext cx="652529" cy="62462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D6C4ED6-6D96-3874-0D7A-08B01996A964}"/>
                </a:ext>
              </a:extLst>
            </p:cNvPr>
            <p:cNvSpPr/>
            <p:nvPr/>
          </p:nvSpPr>
          <p:spPr>
            <a:xfrm>
              <a:off x="10059474" y="1313645"/>
              <a:ext cx="649309" cy="2301844"/>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rgbClr val="00B050"/>
                </a:solidFill>
              </a:endParaRPr>
            </a:p>
          </p:txBody>
        </p:sp>
        <p:sp>
          <p:nvSpPr>
            <p:cNvPr id="14" name="Rechteck 13">
              <a:extLst>
                <a:ext uri="{FF2B5EF4-FFF2-40B4-BE49-F238E27FC236}">
                  <a16:creationId xmlns:a16="http://schemas.microsoft.com/office/drawing/2014/main" id="{B8BB0381-0C99-6F97-27A5-F20D324A17D0}"/>
                </a:ext>
              </a:extLst>
            </p:cNvPr>
            <p:cNvSpPr/>
            <p:nvPr/>
          </p:nvSpPr>
          <p:spPr>
            <a:xfrm>
              <a:off x="8371266" y="1913021"/>
              <a:ext cx="1621184" cy="515155"/>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681957478"/>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52E6B0E-1E59-8BD8-649B-C70051C64E35}"/>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657546B-E816-3A6F-E23C-91505EE73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833022C4-1B7D-AAAD-E8EA-5B765BDC1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8BEFCFF7-4D9C-A0CC-4413-C9F7A7752ABC}"/>
              </a:ext>
            </a:extLst>
          </p:cNvPr>
          <p:cNvPicPr>
            <a:picLocks noChangeAspect="1"/>
          </p:cNvPicPr>
          <p:nvPr/>
        </p:nvPicPr>
        <p:blipFill>
          <a:blip r:embed="rId4"/>
          <a:stretch>
            <a:fillRect/>
          </a:stretch>
        </p:blipFill>
        <p:spPr>
          <a:xfrm>
            <a:off x="481097" y="495305"/>
            <a:ext cx="11229805" cy="6358679"/>
          </a:xfrm>
          <a:prstGeom prst="rect">
            <a:avLst/>
          </a:prstGeom>
        </p:spPr>
      </p:pic>
    </p:spTree>
    <p:extLst>
      <p:ext uri="{BB962C8B-B14F-4D97-AF65-F5344CB8AC3E}">
        <p14:creationId xmlns:p14="http://schemas.microsoft.com/office/powerpoint/2010/main" val="3240349339"/>
      </p:ext>
    </p:extLst>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E1D99-1B8D-D5D4-2FB5-04CA79A4100E}"/>
            </a:ext>
          </a:extLst>
        </p:cNvPr>
        <p:cNvGrpSpPr/>
        <p:nvPr/>
      </p:nvGrpSpPr>
      <p:grpSpPr>
        <a:xfrm>
          <a:off x="0" y="0"/>
          <a:ext cx="0" cy="0"/>
          <a:chOff x="0" y="0"/>
          <a:chExt cx="0" cy="0"/>
        </a:xfrm>
      </p:grpSpPr>
      <p:pic>
        <p:nvPicPr>
          <p:cNvPr id="13" name="Grafik 12" descr="Ein Bild, das Pflanze, draußen, Blume, Grün enthält.&#10;&#10;KI-generierte Inhalte können fehlerhaft sein.">
            <a:extLst>
              <a:ext uri="{FF2B5EF4-FFF2-40B4-BE49-F238E27FC236}">
                <a16:creationId xmlns:a16="http://schemas.microsoft.com/office/drawing/2014/main" id="{8CD67199-2A1D-7E3F-06F9-09F3A220AF0A}"/>
              </a:ext>
            </a:extLst>
          </p:cNvPr>
          <p:cNvPicPr>
            <a:picLocks noChangeAspect="1"/>
          </p:cNvPicPr>
          <p:nvPr/>
        </p:nvPicPr>
        <p:blipFill>
          <a:blip r:embed="rId2"/>
          <a:stretch>
            <a:fillRect/>
          </a:stretch>
        </p:blipFill>
        <p:spPr>
          <a:xfrm>
            <a:off x="1978552" y="761592"/>
            <a:ext cx="3287816" cy="1462110"/>
          </a:xfrm>
          <a:prstGeom prst="rect">
            <a:avLst/>
          </a:prstGeom>
        </p:spPr>
      </p:pic>
      <p:pic>
        <p:nvPicPr>
          <p:cNvPr id="15" name="Grafik 14" descr="Ein Bild, das Essen, Mischung enthält.&#10;&#10;KI-generierte Inhalte können fehlerhaft sein.">
            <a:extLst>
              <a:ext uri="{FF2B5EF4-FFF2-40B4-BE49-F238E27FC236}">
                <a16:creationId xmlns:a16="http://schemas.microsoft.com/office/drawing/2014/main" id="{FEDE1D1A-9F25-27CE-A243-28077D97E3BA}"/>
              </a:ext>
            </a:extLst>
          </p:cNvPr>
          <p:cNvPicPr>
            <a:picLocks noChangeAspect="1"/>
          </p:cNvPicPr>
          <p:nvPr/>
        </p:nvPicPr>
        <p:blipFill>
          <a:blip r:embed="rId3"/>
          <a:stretch>
            <a:fillRect/>
          </a:stretch>
        </p:blipFill>
        <p:spPr>
          <a:xfrm>
            <a:off x="5178511" y="648707"/>
            <a:ext cx="1955990" cy="1669011"/>
          </a:xfrm>
          <a:prstGeom prst="rect">
            <a:avLst/>
          </a:prstGeom>
        </p:spPr>
      </p:pic>
      <p:pic>
        <p:nvPicPr>
          <p:cNvPr id="17" name="Grafik 16">
            <a:extLst>
              <a:ext uri="{FF2B5EF4-FFF2-40B4-BE49-F238E27FC236}">
                <a16:creationId xmlns:a16="http://schemas.microsoft.com/office/drawing/2014/main" id="{C2F56838-0474-3D2D-06F2-91FBF86F2713}"/>
              </a:ext>
            </a:extLst>
          </p:cNvPr>
          <p:cNvPicPr>
            <a:picLocks noChangeAspect="1"/>
          </p:cNvPicPr>
          <p:nvPr/>
        </p:nvPicPr>
        <p:blipFill>
          <a:blip r:embed="rId4"/>
          <a:stretch>
            <a:fillRect/>
          </a:stretch>
        </p:blipFill>
        <p:spPr>
          <a:xfrm>
            <a:off x="7029773" y="722084"/>
            <a:ext cx="2578658" cy="1451583"/>
          </a:xfrm>
          <a:prstGeom prst="rect">
            <a:avLst/>
          </a:prstGeom>
        </p:spPr>
      </p:pic>
      <p:pic>
        <p:nvPicPr>
          <p:cNvPr id="27" name="Grafik 26" descr="Ein Bild, das Schwarz, Dunkelheit enthält.&#10;&#10;KI-generierte Inhalte können fehlerhaft sein.">
            <a:extLst>
              <a:ext uri="{FF2B5EF4-FFF2-40B4-BE49-F238E27FC236}">
                <a16:creationId xmlns:a16="http://schemas.microsoft.com/office/drawing/2014/main" id="{E978B78E-7426-5A1E-E882-FFC564AB7298}"/>
              </a:ext>
            </a:extLst>
          </p:cNvPr>
          <p:cNvPicPr>
            <a:picLocks noChangeAspect="1"/>
          </p:cNvPicPr>
          <p:nvPr/>
        </p:nvPicPr>
        <p:blipFill>
          <a:blip r:embed="rId5">
            <a:biLevel thresh="75000"/>
          </a:blip>
          <a:stretch>
            <a:fillRect/>
          </a:stretch>
        </p:blipFill>
        <p:spPr>
          <a:xfrm>
            <a:off x="8027381" y="2761393"/>
            <a:ext cx="1412991" cy="1087722"/>
          </a:xfrm>
          <a:prstGeom prst="rect">
            <a:avLst/>
          </a:prstGeom>
        </p:spPr>
      </p:pic>
      <p:pic>
        <p:nvPicPr>
          <p:cNvPr id="29" name="Grafik 28" descr="Ein Bild, das Text, Werkzeug, Zylinder, Metall enthält.&#10;&#10;KI-generierte Inhalte können fehlerhaft sein.">
            <a:extLst>
              <a:ext uri="{FF2B5EF4-FFF2-40B4-BE49-F238E27FC236}">
                <a16:creationId xmlns:a16="http://schemas.microsoft.com/office/drawing/2014/main" id="{8849E2A0-9989-12B1-9F3C-E8377E5D0916}"/>
              </a:ext>
            </a:extLst>
          </p:cNvPr>
          <p:cNvPicPr>
            <a:picLocks noChangeAspect="1"/>
          </p:cNvPicPr>
          <p:nvPr/>
        </p:nvPicPr>
        <p:blipFill>
          <a:blip r:embed="rId6"/>
          <a:stretch>
            <a:fillRect/>
          </a:stretch>
        </p:blipFill>
        <p:spPr>
          <a:xfrm>
            <a:off x="508418" y="4584768"/>
            <a:ext cx="1375577" cy="1375577"/>
          </a:xfrm>
          <a:prstGeom prst="rect">
            <a:avLst/>
          </a:prstGeom>
        </p:spPr>
      </p:pic>
      <p:cxnSp>
        <p:nvCxnSpPr>
          <p:cNvPr id="31" name="Gerade Verbindung mit Pfeil 30">
            <a:extLst>
              <a:ext uri="{FF2B5EF4-FFF2-40B4-BE49-F238E27FC236}">
                <a16:creationId xmlns:a16="http://schemas.microsoft.com/office/drawing/2014/main" id="{625D33AC-1403-84CA-E4A0-433FCE890571}"/>
              </a:ext>
            </a:extLst>
          </p:cNvPr>
          <p:cNvCxnSpPr>
            <a:cxnSpLocks/>
          </p:cNvCxnSpPr>
          <p:nvPr/>
        </p:nvCxnSpPr>
        <p:spPr>
          <a:xfrm>
            <a:off x="2110938" y="5263240"/>
            <a:ext cx="424014" cy="0"/>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pic>
        <p:nvPicPr>
          <p:cNvPr id="35" name="Grafik 34" descr="Ein Bild, das Text, Lösung, Flasche, Schwarzweiß enthält.&#10;&#10;KI-generierte Inhalte können fehlerhaft sein.">
            <a:extLst>
              <a:ext uri="{FF2B5EF4-FFF2-40B4-BE49-F238E27FC236}">
                <a16:creationId xmlns:a16="http://schemas.microsoft.com/office/drawing/2014/main" id="{B4CA93B2-2EB3-DA58-D8AD-E61233E45FEB}"/>
              </a:ext>
            </a:extLst>
          </p:cNvPr>
          <p:cNvPicPr>
            <a:picLocks noChangeAspect="1"/>
          </p:cNvPicPr>
          <p:nvPr/>
        </p:nvPicPr>
        <p:blipFill>
          <a:blip r:embed="rId7"/>
          <a:stretch>
            <a:fillRect/>
          </a:stretch>
        </p:blipFill>
        <p:spPr>
          <a:xfrm>
            <a:off x="2781117" y="4458406"/>
            <a:ext cx="954650" cy="1375577"/>
          </a:xfrm>
          <a:prstGeom prst="rect">
            <a:avLst/>
          </a:prstGeom>
        </p:spPr>
      </p:pic>
      <p:cxnSp>
        <p:nvCxnSpPr>
          <p:cNvPr id="36" name="Gerade Verbindung mit Pfeil 35">
            <a:extLst>
              <a:ext uri="{FF2B5EF4-FFF2-40B4-BE49-F238E27FC236}">
                <a16:creationId xmlns:a16="http://schemas.microsoft.com/office/drawing/2014/main" id="{696875EB-1D77-6442-CFB6-B8E43C9973B6}"/>
              </a:ext>
            </a:extLst>
          </p:cNvPr>
          <p:cNvCxnSpPr>
            <a:cxnSpLocks/>
          </p:cNvCxnSpPr>
          <p:nvPr/>
        </p:nvCxnSpPr>
        <p:spPr>
          <a:xfrm>
            <a:off x="4130861" y="5267147"/>
            <a:ext cx="424014" cy="0"/>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pic>
        <p:nvPicPr>
          <p:cNvPr id="38" name="Grafik 37" descr="Ein Bild, das Screenshot, Schwarz, Grafiken enthält.&#10;&#10;KI-generierte Inhalte können fehlerhaft sein.">
            <a:extLst>
              <a:ext uri="{FF2B5EF4-FFF2-40B4-BE49-F238E27FC236}">
                <a16:creationId xmlns:a16="http://schemas.microsoft.com/office/drawing/2014/main" id="{E98F5DBA-DD04-E147-D116-8998C72F198F}"/>
              </a:ext>
            </a:extLst>
          </p:cNvPr>
          <p:cNvPicPr>
            <a:picLocks noChangeAspect="1"/>
          </p:cNvPicPr>
          <p:nvPr/>
        </p:nvPicPr>
        <p:blipFill>
          <a:blip r:embed="rId8">
            <a:biLevel thresh="75000"/>
          </a:blip>
          <a:stretch>
            <a:fillRect/>
          </a:stretch>
        </p:blipFill>
        <p:spPr>
          <a:xfrm>
            <a:off x="602495" y="2722784"/>
            <a:ext cx="4413926" cy="1332799"/>
          </a:xfrm>
          <a:prstGeom prst="rect">
            <a:avLst/>
          </a:prstGeom>
        </p:spPr>
      </p:pic>
      <p:pic>
        <p:nvPicPr>
          <p:cNvPr id="40" name="Grafik 39" descr="Ein Bild, das Schwarz, Dunkelheit enthält.&#10;&#10;KI-generierte Inhalte können fehlerhaft sein.">
            <a:extLst>
              <a:ext uri="{FF2B5EF4-FFF2-40B4-BE49-F238E27FC236}">
                <a16:creationId xmlns:a16="http://schemas.microsoft.com/office/drawing/2014/main" id="{C679355B-4383-042F-7A9F-0F5B53AFBC0F}"/>
              </a:ext>
            </a:extLst>
          </p:cNvPr>
          <p:cNvPicPr>
            <a:picLocks noChangeAspect="1"/>
          </p:cNvPicPr>
          <p:nvPr/>
        </p:nvPicPr>
        <p:blipFill>
          <a:blip r:embed="rId9">
            <a:biLevel thresh="75000"/>
          </a:blip>
          <a:stretch>
            <a:fillRect/>
          </a:stretch>
        </p:blipFill>
        <p:spPr>
          <a:xfrm>
            <a:off x="5842163" y="2722784"/>
            <a:ext cx="1272949" cy="1164940"/>
          </a:xfrm>
          <a:prstGeom prst="rect">
            <a:avLst/>
          </a:prstGeom>
        </p:spPr>
      </p:pic>
      <p:pic>
        <p:nvPicPr>
          <p:cNvPr id="6" name="Grafik 5" descr="Ein Bild, das Text, Visitenkarte, Materialeigenschaft enthält.&#10;&#10;KI-generierte Inhalte können fehlerhaft sein.">
            <a:extLst>
              <a:ext uri="{FF2B5EF4-FFF2-40B4-BE49-F238E27FC236}">
                <a16:creationId xmlns:a16="http://schemas.microsoft.com/office/drawing/2014/main" id="{B33C9778-CA45-88B7-62EE-7B58256A566C}"/>
              </a:ext>
            </a:extLst>
          </p:cNvPr>
          <p:cNvPicPr>
            <a:picLocks noChangeAspect="1"/>
          </p:cNvPicPr>
          <p:nvPr/>
        </p:nvPicPr>
        <p:blipFill>
          <a:blip r:embed="rId10"/>
          <a:srcRect l="4163" t="2746" r="4863"/>
          <a:stretch>
            <a:fillRect/>
          </a:stretch>
        </p:blipFill>
        <p:spPr>
          <a:xfrm>
            <a:off x="4906101" y="4508837"/>
            <a:ext cx="1593761" cy="1377710"/>
          </a:xfrm>
          <a:prstGeom prst="rect">
            <a:avLst/>
          </a:prstGeom>
        </p:spPr>
      </p:pic>
      <p:cxnSp>
        <p:nvCxnSpPr>
          <p:cNvPr id="10" name="Gerade Verbindung mit Pfeil 9">
            <a:extLst>
              <a:ext uri="{FF2B5EF4-FFF2-40B4-BE49-F238E27FC236}">
                <a16:creationId xmlns:a16="http://schemas.microsoft.com/office/drawing/2014/main" id="{6A5EAB6D-F030-CD83-21DD-ACD265D44CC5}"/>
              </a:ext>
            </a:extLst>
          </p:cNvPr>
          <p:cNvCxnSpPr>
            <a:cxnSpLocks/>
          </p:cNvCxnSpPr>
          <p:nvPr/>
        </p:nvCxnSpPr>
        <p:spPr>
          <a:xfrm flipH="1">
            <a:off x="7227394" y="3476684"/>
            <a:ext cx="583443" cy="0"/>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2" name="Textfeld 1">
            <a:extLst>
              <a:ext uri="{FF2B5EF4-FFF2-40B4-BE49-F238E27FC236}">
                <a16:creationId xmlns:a16="http://schemas.microsoft.com/office/drawing/2014/main" id="{2E4A0458-E84D-08C9-532E-F31A655355B9}"/>
              </a:ext>
            </a:extLst>
          </p:cNvPr>
          <p:cNvSpPr txBox="1"/>
          <p:nvPr/>
        </p:nvSpPr>
        <p:spPr>
          <a:xfrm>
            <a:off x="6417557" y="3877969"/>
            <a:ext cx="720069" cy="246221"/>
          </a:xfrm>
          <a:prstGeom prst="rect">
            <a:avLst/>
          </a:prstGeom>
          <a:noFill/>
        </p:spPr>
        <p:txBody>
          <a:bodyPr wrap="none" rtlCol="0">
            <a:spAutoFit/>
          </a:bodyPr>
          <a:lstStyle/>
          <a:p>
            <a:r>
              <a:rPr lang="de-DE" sz="1000" b="1" dirty="0"/>
              <a:t>Oxycodon</a:t>
            </a:r>
          </a:p>
        </p:txBody>
      </p:sp>
      <p:sp>
        <p:nvSpPr>
          <p:cNvPr id="7" name="Textfeld 6">
            <a:extLst>
              <a:ext uri="{FF2B5EF4-FFF2-40B4-BE49-F238E27FC236}">
                <a16:creationId xmlns:a16="http://schemas.microsoft.com/office/drawing/2014/main" id="{41C8AA66-597D-48FA-079D-D0B02F3DA366}"/>
              </a:ext>
            </a:extLst>
          </p:cNvPr>
          <p:cNvSpPr txBox="1"/>
          <p:nvPr/>
        </p:nvSpPr>
        <p:spPr>
          <a:xfrm>
            <a:off x="8572577" y="3887724"/>
            <a:ext cx="614271" cy="246221"/>
          </a:xfrm>
          <a:prstGeom prst="rect">
            <a:avLst/>
          </a:prstGeom>
          <a:noFill/>
        </p:spPr>
        <p:txBody>
          <a:bodyPr wrap="square" rtlCol="0">
            <a:spAutoFit/>
          </a:bodyPr>
          <a:lstStyle/>
          <a:p>
            <a:r>
              <a:rPr lang="de-DE" sz="1000" b="1" dirty="0"/>
              <a:t>Thebain</a:t>
            </a:r>
          </a:p>
        </p:txBody>
      </p:sp>
      <p:cxnSp>
        <p:nvCxnSpPr>
          <p:cNvPr id="16" name="Gerade Verbindung mit Pfeil 15">
            <a:extLst>
              <a:ext uri="{FF2B5EF4-FFF2-40B4-BE49-F238E27FC236}">
                <a16:creationId xmlns:a16="http://schemas.microsoft.com/office/drawing/2014/main" id="{8ACFD90B-4B61-CC8D-8455-92EC2C3A1AF9}"/>
              </a:ext>
            </a:extLst>
          </p:cNvPr>
          <p:cNvCxnSpPr>
            <a:cxnSpLocks/>
          </p:cNvCxnSpPr>
          <p:nvPr/>
        </p:nvCxnSpPr>
        <p:spPr>
          <a:xfrm>
            <a:off x="6886968" y="5263240"/>
            <a:ext cx="561045" cy="0"/>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pic>
        <p:nvPicPr>
          <p:cNvPr id="21" name="Grafik 20" descr="Ein Bild, das Text, Flasche, löslich, Droge enthält.&#10;&#10;KI-generierte Inhalte können fehlerhaft sein.">
            <a:extLst>
              <a:ext uri="{FF2B5EF4-FFF2-40B4-BE49-F238E27FC236}">
                <a16:creationId xmlns:a16="http://schemas.microsoft.com/office/drawing/2014/main" id="{5A32FAC3-674B-AE37-30D5-07F183E615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0837" y="4436841"/>
            <a:ext cx="865458" cy="1574051"/>
          </a:xfrm>
          <a:prstGeom prst="rect">
            <a:avLst/>
          </a:prstGeom>
        </p:spPr>
      </p:pic>
      <p:sp>
        <p:nvSpPr>
          <p:cNvPr id="22" name="Textfeld 21">
            <a:extLst>
              <a:ext uri="{FF2B5EF4-FFF2-40B4-BE49-F238E27FC236}">
                <a16:creationId xmlns:a16="http://schemas.microsoft.com/office/drawing/2014/main" id="{2D71E4DD-C935-CEEF-168F-6C7E6E37F0FE}"/>
              </a:ext>
            </a:extLst>
          </p:cNvPr>
          <p:cNvSpPr txBox="1"/>
          <p:nvPr/>
        </p:nvSpPr>
        <p:spPr>
          <a:xfrm>
            <a:off x="7926246" y="6066091"/>
            <a:ext cx="646331" cy="246221"/>
          </a:xfrm>
          <a:prstGeom prst="rect">
            <a:avLst/>
          </a:prstGeom>
          <a:noFill/>
        </p:spPr>
        <p:txBody>
          <a:bodyPr wrap="square" rtlCol="0">
            <a:spAutoFit/>
          </a:bodyPr>
          <a:lstStyle/>
          <a:p>
            <a:r>
              <a:rPr lang="de-DE" sz="1000" b="1" dirty="0" err="1"/>
              <a:t>Fentanyl</a:t>
            </a:r>
            <a:endParaRPr lang="de-DE" sz="1000" b="1" dirty="0"/>
          </a:p>
        </p:txBody>
      </p:sp>
      <p:pic>
        <p:nvPicPr>
          <p:cNvPr id="8" name="Picture 2">
            <a:extLst>
              <a:ext uri="{FF2B5EF4-FFF2-40B4-BE49-F238E27FC236}">
                <a16:creationId xmlns:a16="http://schemas.microsoft.com/office/drawing/2014/main" id="{81C04CA3-83B5-FE49-D601-43D4487A73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S:\BASIS\Außendarstellung\Corporate Identity_2018_ff\jpg\BASIS_Logo_cmyk.jpg">
            <a:extLst>
              <a:ext uri="{FF2B5EF4-FFF2-40B4-BE49-F238E27FC236}">
                <a16:creationId xmlns:a16="http://schemas.microsoft.com/office/drawing/2014/main" id="{E1ADA91C-C819-8B87-6B10-5DB2273820F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mit Pfeil 10">
            <a:extLst>
              <a:ext uri="{FF2B5EF4-FFF2-40B4-BE49-F238E27FC236}">
                <a16:creationId xmlns:a16="http://schemas.microsoft.com/office/drawing/2014/main" id="{171B42B3-7CA3-D517-6600-AA5BB349E0CE}"/>
              </a:ext>
            </a:extLst>
          </p:cNvPr>
          <p:cNvCxnSpPr>
            <a:cxnSpLocks/>
          </p:cNvCxnSpPr>
          <p:nvPr/>
        </p:nvCxnSpPr>
        <p:spPr>
          <a:xfrm>
            <a:off x="8861818" y="5314040"/>
            <a:ext cx="561045" cy="0"/>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12" name="Gerade Verbindung mit Pfeil 11">
            <a:extLst>
              <a:ext uri="{FF2B5EF4-FFF2-40B4-BE49-F238E27FC236}">
                <a16:creationId xmlns:a16="http://schemas.microsoft.com/office/drawing/2014/main" id="{233F2C9D-B307-3643-21C3-5870A03C400E}"/>
              </a:ext>
            </a:extLst>
          </p:cNvPr>
          <p:cNvCxnSpPr>
            <a:cxnSpLocks/>
          </p:cNvCxnSpPr>
          <p:nvPr/>
        </p:nvCxnSpPr>
        <p:spPr>
          <a:xfrm>
            <a:off x="9293618" y="5529940"/>
            <a:ext cx="561045" cy="0"/>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pic>
        <p:nvPicPr>
          <p:cNvPr id="25" name="Grafik 24">
            <a:extLst>
              <a:ext uri="{FF2B5EF4-FFF2-40B4-BE49-F238E27FC236}">
                <a16:creationId xmlns:a16="http://schemas.microsoft.com/office/drawing/2014/main" id="{74E35F6E-2C15-9F4D-8B61-45FF209047A8}"/>
              </a:ext>
            </a:extLst>
          </p:cNvPr>
          <p:cNvPicPr>
            <a:picLocks noChangeAspect="1"/>
          </p:cNvPicPr>
          <p:nvPr/>
        </p:nvPicPr>
        <p:blipFill>
          <a:blip r:embed="rId14"/>
          <a:stretch>
            <a:fillRect/>
          </a:stretch>
        </p:blipFill>
        <p:spPr>
          <a:xfrm>
            <a:off x="7810837" y="2546587"/>
            <a:ext cx="4298053" cy="1835055"/>
          </a:xfrm>
          <a:prstGeom prst="rect">
            <a:avLst/>
          </a:prstGeom>
        </p:spPr>
      </p:pic>
    </p:spTree>
    <p:extLst>
      <p:ext uri="{BB962C8B-B14F-4D97-AF65-F5344CB8AC3E}">
        <p14:creationId xmlns:p14="http://schemas.microsoft.com/office/powerpoint/2010/main" val="3415837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BC83A-932C-B569-4B9F-B142016EC415}"/>
            </a:ext>
          </a:extLst>
        </p:cNvPr>
        <p:cNvGrpSpPr/>
        <p:nvPr/>
      </p:nvGrpSpPr>
      <p:grpSpPr>
        <a:xfrm>
          <a:off x="0" y="0"/>
          <a:ext cx="0" cy="0"/>
          <a:chOff x="0" y="0"/>
          <a:chExt cx="0" cy="0"/>
        </a:xfrm>
      </p:grpSpPr>
      <p:pic>
        <p:nvPicPr>
          <p:cNvPr id="5" name="Grafik 4" descr="Ein Bild, das Schreibwaren, Holzstift enthält.&#10;&#10;KI-generierte Inhalte können fehlerhaft sein.">
            <a:extLst>
              <a:ext uri="{FF2B5EF4-FFF2-40B4-BE49-F238E27FC236}">
                <a16:creationId xmlns:a16="http://schemas.microsoft.com/office/drawing/2014/main" id="{321E740A-B871-C8B7-16CE-E5C861AF6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710" y="2284369"/>
            <a:ext cx="5940152" cy="3608179"/>
          </a:xfrm>
          <a:prstGeom prst="rect">
            <a:avLst/>
          </a:prstGeom>
        </p:spPr>
      </p:pic>
      <p:pic>
        <p:nvPicPr>
          <p:cNvPr id="2" name="Picture 2">
            <a:extLst>
              <a:ext uri="{FF2B5EF4-FFF2-40B4-BE49-F238E27FC236}">
                <a16:creationId xmlns:a16="http://schemas.microsoft.com/office/drawing/2014/main" id="{7F78623E-F401-54D0-F87C-146B85FFF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72" y="4016"/>
            <a:ext cx="19383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BASIS\Außendarstellung\Corporate Identity_2018_ff\jpg\BASIS_Logo_cmyk.jpg">
            <a:extLst>
              <a:ext uri="{FF2B5EF4-FFF2-40B4-BE49-F238E27FC236}">
                <a16:creationId xmlns:a16="http://schemas.microsoft.com/office/drawing/2014/main" id="{4DC33AC2-E747-AF39-D967-D61387EF4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9503" y="592932"/>
            <a:ext cx="20161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3D8E8D1D-5D3C-9C27-E4E4-CD45C6E3D8FC}"/>
              </a:ext>
            </a:extLst>
          </p:cNvPr>
          <p:cNvSpPr txBox="1"/>
          <p:nvPr/>
        </p:nvSpPr>
        <p:spPr>
          <a:xfrm>
            <a:off x="3000051" y="1324584"/>
            <a:ext cx="6114110" cy="646331"/>
          </a:xfrm>
          <a:prstGeom prst="rect">
            <a:avLst/>
          </a:prstGeom>
          <a:noFill/>
        </p:spPr>
        <p:txBody>
          <a:bodyPr wrap="none" rtlCol="0">
            <a:spAutoFit/>
          </a:bodyPr>
          <a:lstStyle/>
          <a:p>
            <a:r>
              <a:rPr lang="de-DE" dirty="0"/>
              <a:t>Ca. 2 mg </a:t>
            </a:r>
            <a:r>
              <a:rPr lang="de-DE" dirty="0" err="1"/>
              <a:t>Fentanyl</a:t>
            </a:r>
            <a:r>
              <a:rPr lang="de-DE" dirty="0"/>
              <a:t>. Entspricht einer lebensbedrohlichen Menge </a:t>
            </a:r>
          </a:p>
          <a:p>
            <a:r>
              <a:rPr lang="de-DE" dirty="0"/>
              <a:t>(bei i.V. Applikation und nicht bestehender Toleranz).  </a:t>
            </a:r>
          </a:p>
        </p:txBody>
      </p:sp>
    </p:spTree>
    <p:extLst>
      <p:ext uri="{BB962C8B-B14F-4D97-AF65-F5344CB8AC3E}">
        <p14:creationId xmlns:p14="http://schemas.microsoft.com/office/powerpoint/2010/main" val="1406232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2097</Words>
  <Application>Microsoft Office PowerPoint</Application>
  <PresentationFormat>Breitbild</PresentationFormat>
  <Paragraphs>239</Paragraphs>
  <Slides>38</Slides>
  <Notes>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38</vt:i4>
      </vt:variant>
    </vt:vector>
  </HeadingPairs>
  <TitlesOfParts>
    <vt:vector size="44" baseType="lpstr">
      <vt:lpstr>Aptos</vt:lpstr>
      <vt:lpstr>Arial</vt:lpstr>
      <vt:lpstr>Calibri</vt:lpstr>
      <vt:lpstr>Gill Sans MT</vt:lpstr>
      <vt:lpstr>Roboto</vt:lpstr>
      <vt:lpstr>Office Theme</vt:lpstr>
      <vt:lpstr>Synthetische Opioide – Chemie, Usergruppen, Verkaufswege und aktuelle Herausforderungen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UNODC-Frühwarnbericht über neue psychoaktive Substanzen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Synthetische Opioide</vt:lpstr>
      <vt:lpstr>Wer Konsumiert?</vt:lpstr>
      <vt:lpstr>Todesfälle</vt:lpstr>
      <vt:lpstr>PowerPoint-Präsentation</vt:lpstr>
      <vt:lpstr>PowerPoint-Präsentation</vt:lpstr>
      <vt:lpstr>PowerPoint-Präsentation</vt:lpstr>
      <vt:lpstr>PowerPoint-Präsentation</vt:lpstr>
      <vt:lpstr>PowerPoint-Präsentation</vt:lpstr>
      <vt:lpstr>PowerPoint-Präsentation</vt:lpstr>
      <vt:lpstr>Maßnahmen der britischen Regierung</vt:lpstr>
      <vt:lpstr>Handlungsempfehlungen</vt:lpstr>
      <vt:lpstr>Danke für die Aufmerksamkeit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Karsten Tögel-Lins</dc:creator>
  <cp:keywords/>
  <dc:description>generated using python-pptx</dc:description>
  <cp:lastModifiedBy>Henrik Schöfer</cp:lastModifiedBy>
  <cp:revision>13</cp:revision>
  <dcterms:created xsi:type="dcterms:W3CDTF">2013-01-27T09:14:16Z</dcterms:created>
  <dcterms:modified xsi:type="dcterms:W3CDTF">2026-04-15T09:19:00Z</dcterms:modified>
  <cp:category/>
</cp:coreProperties>
</file>