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  <p:sldMasterId id="2147483667" r:id="rId2"/>
    <p:sldMasterId id="2147483684" r:id="rId3"/>
    <p:sldMasterId id="2147483701" r:id="rId4"/>
    <p:sldMasterId id="2147483718" r:id="rId5"/>
  </p:sldMasterIdLst>
  <p:notesMasterIdLst>
    <p:notesMasterId r:id="rId23"/>
  </p:notesMasterIdLst>
  <p:sldIdLst>
    <p:sldId id="258" r:id="rId6"/>
    <p:sldId id="265" r:id="rId7"/>
    <p:sldId id="363" r:id="rId8"/>
    <p:sldId id="497" r:id="rId9"/>
    <p:sldId id="516" r:id="rId10"/>
    <p:sldId id="514" r:id="rId11"/>
    <p:sldId id="515" r:id="rId12"/>
    <p:sldId id="362" r:id="rId13"/>
    <p:sldId id="489" r:id="rId14"/>
    <p:sldId id="509" r:id="rId15"/>
    <p:sldId id="504" r:id="rId16"/>
    <p:sldId id="510" r:id="rId17"/>
    <p:sldId id="429" r:id="rId18"/>
    <p:sldId id="508" r:id="rId19"/>
    <p:sldId id="482" r:id="rId20"/>
    <p:sldId id="481" r:id="rId21"/>
    <p:sldId id="268" r:id="rId22"/>
  </p:sldIdLst>
  <p:sldSz cx="9144000" cy="6858000" type="screen4x3"/>
  <p:notesSz cx="6797675" cy="9926638"/>
  <p:embeddedFontLst>
    <p:embeddedFont>
      <p:font typeface="BundesSans Office" panose="020B0604020202020204" charset="0"/>
      <p:regular r:id="rId24"/>
      <p:bold r:id="rId25"/>
      <p:italic r:id="rId26"/>
      <p:boldItalic r:id="rId27"/>
    </p:embeddedFont>
    <p:embeddedFont>
      <p:font typeface="BundesSerif Office" panose="020B0604020202020204" charset="0"/>
      <p:regular r:id="rId28"/>
      <p:bold r:id="rId29"/>
      <p:italic r:id="rId30"/>
      <p:boldItalic r:id="rId31"/>
    </p:embeddedFont>
  </p:embeddedFontLst>
  <p:defaultTextStyle>
    <a:defPPr>
      <a:defRPr lang="de-DE"/>
    </a:defPPr>
    <a:lvl1pPr marL="0" indent="0" algn="l" defTabSz="914400" rtl="0" eaLnBrk="1" latinLnBrk="0" hangingPunct="1">
      <a:lnSpc>
        <a:spcPct val="100000"/>
      </a:lnSpc>
      <a:spcBef>
        <a:spcPts val="0"/>
      </a:spcBef>
      <a:buFont typeface="Arial" panose="020B0604020202020204" pitchFamily="34" charset="0"/>
      <a:buNone/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252000" indent="-252000" algn="l" defTabSz="914400" rtl="0" eaLnBrk="1" latinLnBrk="0" hangingPunct="1">
      <a:lnSpc>
        <a:spcPct val="100000"/>
      </a:lnSpc>
      <a:spcBef>
        <a:spcPts val="0"/>
      </a:spcBef>
      <a:buFont typeface="Arial" panose="020B0604020202020204" pitchFamily="34" charset="0"/>
      <a:buChar char="•"/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252000" indent="-252000" algn="l" defTabSz="914400" rtl="0" eaLnBrk="1" latinLnBrk="0" hangingPunct="1">
      <a:lnSpc>
        <a:spcPct val="100000"/>
      </a:lnSpc>
      <a:spcBef>
        <a:spcPts val="0"/>
      </a:spcBef>
      <a:buFont typeface="+mj-lt"/>
      <a:buAutoNum type="arabicPeriod"/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252000" indent="-252000" algn="l" defTabSz="914400" rtl="0" eaLnBrk="1" latinLnBrk="0" hangingPunct="1">
      <a:lnSpc>
        <a:spcPct val="100000"/>
      </a:lnSpc>
      <a:spcBef>
        <a:spcPts val="0"/>
      </a:spcBef>
      <a:buFont typeface="+mj-lt"/>
      <a:buAutoNum type="alphaLcParenR"/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468000" indent="-216000" algn="l" defTabSz="914400" rtl="0" eaLnBrk="1" latinLnBrk="0" hangingPunct="1">
      <a:lnSpc>
        <a:spcPct val="100000"/>
      </a:lnSpc>
      <a:spcBef>
        <a:spcPts val="0"/>
      </a:spcBef>
      <a:buFont typeface="BundesSans Office" panose="020B0002030500000203" pitchFamily="34" charset="0"/>
      <a:buChar char="–"/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0" indent="0" algn="l" defTabSz="914400" rtl="0" eaLnBrk="1" latinLnBrk="0" hangingPunct="1">
      <a:spcBef>
        <a:spcPts val="0"/>
      </a:spcBef>
      <a:buFont typeface="Arial" panose="020B0604020202020204" pitchFamily="34" charset="0"/>
      <a:buNone/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0" indent="0" algn="l" defTabSz="914400" rtl="0" eaLnBrk="1" latinLnBrk="0" hangingPunct="1">
      <a:spcBef>
        <a:spcPts val="0"/>
      </a:spcBef>
      <a:buFont typeface="Arial" panose="020B0604020202020204" pitchFamily="34" charset="0"/>
      <a:buNone/>
      <a:defRPr sz="1200" i="0" kern="1200" baseline="0">
        <a:solidFill>
          <a:schemeClr val="tx1"/>
        </a:solidFill>
        <a:latin typeface="+mn-lt"/>
        <a:ea typeface="+mn-ea"/>
        <a:cs typeface="+mn-cs"/>
      </a:defRPr>
    </a:lvl7pPr>
    <a:lvl8pPr marL="0" indent="0" algn="l" defTabSz="914400" rtl="0" eaLnBrk="1" latinLnBrk="0" hangingPunct="1">
      <a:spcBef>
        <a:spcPts val="0"/>
      </a:spcBef>
      <a:buFont typeface="Arial" panose="020B0604020202020204" pitchFamily="34" charset="0"/>
      <a:buNone/>
      <a:defRPr sz="1200" i="1" kern="1200">
        <a:solidFill>
          <a:schemeClr val="tx1"/>
        </a:solidFill>
        <a:latin typeface="+mj-lt"/>
        <a:ea typeface="+mn-ea"/>
        <a:cs typeface="+mn-cs"/>
      </a:defRPr>
    </a:lvl8pPr>
    <a:lvl9pPr marL="0" indent="0" algn="l" defTabSz="914400" rtl="0" eaLnBrk="1" latinLnBrk="0" hangingPunct="1">
      <a:spcBef>
        <a:spcPts val="0"/>
      </a:spcBef>
      <a:buFont typeface="Arial" panose="020B0604020202020204" pitchFamily="34" charset="0"/>
      <a:buNone/>
      <a:defRPr sz="1200" kern="1200" baseline="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0">
          <p15:clr>
            <a:srgbClr val="A4A3A4"/>
          </p15:clr>
        </p15:guide>
        <p15:guide id="2" orient="horz" pos="1026">
          <p15:clr>
            <a:srgbClr val="A4A3A4"/>
          </p15:clr>
        </p15:guide>
        <p15:guide id="3" orient="horz" pos="2795">
          <p15:clr>
            <a:srgbClr val="A4A3A4"/>
          </p15:clr>
        </p15:guide>
        <p15:guide id="4" orient="horz" pos="1774">
          <p15:clr>
            <a:srgbClr val="A4A3A4"/>
          </p15:clr>
        </p15:guide>
        <p15:guide id="5" orient="horz" pos="1911">
          <p15:clr>
            <a:srgbClr val="A4A3A4"/>
          </p15:clr>
        </p15:guide>
        <p15:guide id="6" orient="horz" pos="2659">
          <p15:clr>
            <a:srgbClr val="A4A3A4"/>
          </p15:clr>
        </p15:guide>
        <p15:guide id="7" orient="horz" pos="4133">
          <p15:clr>
            <a:srgbClr val="A4A3A4"/>
          </p15:clr>
        </p15:guide>
        <p15:guide id="8" orient="horz" pos="3543">
          <p15:clr>
            <a:srgbClr val="A4A3A4"/>
          </p15:clr>
        </p15:guide>
        <p15:guide id="9" pos="295">
          <p15:clr>
            <a:srgbClr val="A4A3A4"/>
          </p15:clr>
        </p15:guide>
        <p15:guide id="10" pos="1927">
          <p15:clr>
            <a:srgbClr val="A4A3A4"/>
          </p15:clr>
        </p15:guide>
        <p15:guide id="11" pos="2064">
          <p15:clr>
            <a:srgbClr val="A4A3A4"/>
          </p15:clr>
        </p15:guide>
        <p15:guide id="12" pos="3696">
          <p15:clr>
            <a:srgbClr val="A4A3A4"/>
          </p15:clr>
        </p15:guide>
        <p15:guide id="13" pos="3833">
          <p15:clr>
            <a:srgbClr val="A4A3A4"/>
          </p15:clr>
        </p15:guide>
        <p15:guide id="14" pos="5465">
          <p15:clr>
            <a:srgbClr val="A4A3A4"/>
          </p15:clr>
        </p15:guide>
        <p15:guide id="15" pos="2812">
          <p15:clr>
            <a:srgbClr val="A4A3A4"/>
          </p15:clr>
        </p15:guide>
        <p15:guide id="16" pos="29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abeck, Ulrike -125 BMG" initials="DU-B" lastIdx="1" clrIdx="0">
    <p:extLst>
      <p:ext uri="{19B8F6BF-5375-455C-9EA6-DF929625EA0E}">
        <p15:presenceInfo xmlns:p15="http://schemas.microsoft.com/office/powerpoint/2012/main" userId="Drabeck, Ulrike -125 BMG" providerId="None"/>
      </p:ext>
    </p:extLst>
  </p:cmAuthor>
  <p:cmAuthor id="2" name="Drabeck, Ulrike -125 BMG" initials="DU-B [2]" lastIdx="1" clrIdx="1">
    <p:extLst>
      <p:ext uri="{19B8F6BF-5375-455C-9EA6-DF929625EA0E}">
        <p15:presenceInfo xmlns:p15="http://schemas.microsoft.com/office/powerpoint/2012/main" userId="S-1-5-21-1935655697-1004336348-839522115-12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89A9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8C97726-5E7A-4C77-BDB9-29DE561648DB}">
  <a:tblStyle styleId="{08C97726-5E7A-4C77-BDB9-29DE561648DB}" styleName="BMG Tabelle">
    <a:tblBg>
      <a:effect>
        <a:effectLst/>
      </a:effect>
    </a:tblBg>
    <a:wholeTbl>
      <a:tcTxStyle b="off" i="off"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8575" cap="flat" cmpd="sng" algn="ctr">
              <a:solidFill>
                <a:schemeClr val="dk1"/>
              </a:solidFill>
              <a:prstDash val="solid"/>
            </a:ln>
          </a:top>
          <a:bottom>
            <a:ln w="28575" cap="flat" cmpd="sng" algn="ctr">
              <a:solidFill>
                <a:schemeClr val="dk1"/>
              </a:solidFill>
              <a:prstDash val="solid"/>
            </a:ln>
          </a:bottom>
          <a:insideH>
            <a:ln w="9525" cap="flat" cmpd="sng" algn="ctr">
              <a:solidFill>
                <a:schemeClr val="dk1"/>
              </a:solidFill>
              <a:prstDash val="solid"/>
            </a:ln>
          </a:insideH>
          <a:insideV>
            <a:ln w="57150" cap="flat" cmpd="sng" algn="ctr">
              <a:solidFill>
                <a:prstClr val="white"/>
              </a:solidFill>
              <a:prstDash val="solid"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wholeTbl>
    <a:band1V>
      <a:tcStyle>
        <a:tcBdr/>
        <a:fill>
          <a:solidFill>
            <a:schemeClr val="dk2">
              <a:tint val="20000"/>
            </a:schemeClr>
          </a:solidFill>
        </a:fill>
      </a:tcStyle>
    </a:band1V>
    <a:band2V>
      <a:tcStyle>
        <a:tcBdr/>
        <a:fill>
          <a:solidFill>
            <a:schemeClr val="dk2">
              <a:tint val="40000"/>
            </a:schemeClr>
          </a:solidFill>
        </a:fill>
      </a:tcStyle>
    </a:band2V>
    <a:lastCol>
      <a:tcTxStyle b="on" i="off">
        <a:schemeClr val="tx1"/>
      </a:tcTxStyle>
      <a:tcStyle>
        <a:tcBdr/>
      </a:tcStyle>
    </a:lastCol>
    <a:firstCol>
      <a:tcTxStyle b="on" i="off">
        <a:schemeClr val="tx1"/>
      </a:tcTxStyle>
      <a:tcStyle>
        <a:tcBdr/>
      </a:tcStyle>
    </a:firstCol>
    <a:lastRow>
      <a:tcTxStyle b="on" i="off">
        <a:schemeClr val="tx1"/>
      </a:tcTxStyle>
      <a:tcStyle>
        <a:tcBdr/>
      </a:tcStyle>
    </a:lastRow>
    <a:firstRow>
      <a:tcTxStyle b="on" i="off">
        <a:schemeClr val="tx1"/>
      </a:tcTxStyle>
      <a:tcStyle>
        <a:tcBdr/>
      </a:tcStyle>
    </a:firstRow>
  </a:tblStyle>
  <a:tblStyle styleId="{0E3FDE40-FB09-4168-B381-850C4702E900}" styleName="BMG Tabelle hinterlegt">
    <a:tblBg>
      <a:effect>
        <a:effectLst/>
      </a:effect>
    </a:tblBg>
    <a:wholeTbl>
      <a:tcTxStyle b="off" i="off"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8575" cap="flat" cmpd="sng" algn="ctr">
              <a:solidFill>
                <a:schemeClr val="dk1"/>
              </a:solidFill>
              <a:prstDash val="solid"/>
            </a:ln>
          </a:top>
          <a:bottom>
            <a:ln w="28575" cap="flat" cmpd="sng" algn="ctr">
              <a:solidFill>
                <a:schemeClr val="dk1"/>
              </a:solidFill>
              <a:prstDash val="solid"/>
            </a:ln>
          </a:bottom>
          <a:insideH>
            <a:ln w="57150" cap="flat" cmpd="sng" algn="ctr">
              <a:solidFill>
                <a:prstClr val="white"/>
              </a:solidFill>
              <a:prstDash val="solid"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wholeTbl>
    <a:band1H>
      <a:tcStyle>
        <a:tcBdr/>
        <a:fill>
          <a:solidFill>
            <a:schemeClr val="dk2">
              <a:tint val="40000"/>
            </a:schemeClr>
          </a:solidFill>
        </a:fill>
      </a:tcStyle>
    </a:band1H>
    <a:band2H>
      <a:tcStyle>
        <a:tcBdr/>
        <a:fill>
          <a:solidFill>
            <a:schemeClr val="dk2">
              <a:tint val="20000"/>
            </a:schemeClr>
          </a:solidFill>
        </a:fill>
      </a:tcStyle>
    </a:band2H>
    <a:lastCol>
      <a:tcTxStyle b="on" i="off">
        <a:schemeClr val="tx1"/>
      </a:tcTxStyle>
      <a:tcStyle>
        <a:tcBdr/>
      </a:tcStyle>
    </a:lastCol>
    <a:firstCol>
      <a:tcTxStyle b="on" i="off">
        <a:schemeClr val="tx1"/>
      </a:tcTxStyle>
      <a:tcStyle>
        <a:tcBdr/>
      </a:tcStyle>
    </a:firstCol>
    <a:lastRow>
      <a:tcTxStyle b="on" i="off">
        <a:schemeClr val="tx1"/>
      </a:tcTxStyle>
      <a:tcStyle>
        <a:tcBdr>
          <a:top>
            <a:ln w="9525" cap="flat" cmpd="sng" algn="ctr">
              <a:solidFill>
                <a:schemeClr val="dk1"/>
              </a:solidFill>
              <a:prstDash val="solid"/>
            </a:ln>
          </a:top>
          <a:insideH>
            <a:ln w="9525" cap="flat" cmpd="sng" algn="ctr">
              <a:solidFill>
                <a:schemeClr val="dk1"/>
              </a:solidFill>
              <a:prstDash val="solid"/>
            </a:ln>
          </a:insideH>
        </a:tcBdr>
      </a:tcStyle>
    </a:lastRow>
    <a:firstRow>
      <a:tcTxStyle b="on" i="off">
        <a:schemeClr val="tx1"/>
      </a:tcTxStyle>
      <a:tcStyle>
        <a:tcBdr>
          <a:bottom>
            <a:ln w="9525" cap="flat" cmpd="sng" algn="ctr">
              <a:solidFill>
                <a:schemeClr val="dk1"/>
              </a:solidFill>
              <a:prstDash val="solid"/>
            </a:ln>
          </a:bottom>
          <a:insideH>
            <a:ln w="9525" cap="flat" cmpd="sng" algn="ctr">
              <a:solidFill>
                <a:schemeClr val="dk1"/>
              </a:solidFill>
              <a:prstDash val="solid"/>
            </a:ln>
          </a:insideH>
        </a:tcBdr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5268" autoAdjust="0"/>
  </p:normalViewPr>
  <p:slideViewPr>
    <p:cSldViewPr snapToObjects="1" showGuides="1">
      <p:cViewPr varScale="1">
        <p:scale>
          <a:sx n="104" d="100"/>
          <a:sy n="104" d="100"/>
        </p:scale>
        <p:origin x="854" y="77"/>
      </p:cViewPr>
      <p:guideLst>
        <p:guide orient="horz" pos="300"/>
        <p:guide orient="horz" pos="1026"/>
        <p:guide orient="horz" pos="2795"/>
        <p:guide orient="horz" pos="1774"/>
        <p:guide orient="horz" pos="1911"/>
        <p:guide orient="horz" pos="2659"/>
        <p:guide orient="horz" pos="4133"/>
        <p:guide orient="horz" pos="3543"/>
        <p:guide pos="295"/>
        <p:guide pos="1927"/>
        <p:guide pos="2064"/>
        <p:guide pos="3696"/>
        <p:guide pos="3833"/>
        <p:guide pos="5465"/>
        <p:guide pos="2812"/>
        <p:guide pos="294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Objects="1">
      <p:cViewPr varScale="1">
        <p:scale>
          <a:sx n="47" d="100"/>
          <a:sy n="47" d="100"/>
        </p:scale>
        <p:origin x="2792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font" Target="fonts/font3.fntdata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font" Target="fonts/font2.fntdata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font" Target="fonts/font1.fntdata"/><Relationship Id="rId32" Type="http://schemas.openxmlformats.org/officeDocument/2006/relationships/commentAuthors" Target="commentAuthors.xml"/><Relationship Id="rId37" Type="http://schemas.microsoft.com/office/2016/11/relationships/changesInfo" Target="changesInfos/changesInfo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font" Target="fonts/font8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rko Schamel" userId="389a2b33ea0d009b" providerId="LiveId" clId="{22A3080C-4340-4027-9CBF-909E40987CA8}"/>
    <pc:docChg chg="modSld sldOrd">
      <pc:chgData name="Sirko Schamel" userId="389a2b33ea0d009b" providerId="LiveId" clId="{22A3080C-4340-4027-9CBF-909E40987CA8}" dt="2026-04-30T10:40:14.471" v="3"/>
      <pc:docMkLst>
        <pc:docMk/>
      </pc:docMkLst>
      <pc:sldChg chg="ord">
        <pc:chgData name="Sirko Schamel" userId="389a2b33ea0d009b" providerId="LiveId" clId="{22A3080C-4340-4027-9CBF-909E40987CA8}" dt="2026-04-30T10:40:14.471" v="3"/>
        <pc:sldMkLst>
          <pc:docMk/>
          <pc:sldMk cId="2346569451" sldId="49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26289A-F7D8-47F7-AAD8-C2701176C5C6}" type="datetimeFigureOut">
              <a:rPr lang="de-DE" smtClean="0"/>
              <a:t>30.04.2026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592A-288E-4A4C-95AC-F02E0D2782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6606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C592A-288E-4A4C-95AC-F02E0D278203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086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C592A-288E-4A4C-95AC-F02E0D278203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3319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C592A-288E-4A4C-95AC-F02E0D278203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1176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C592A-288E-4A4C-95AC-F02E0D278203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6219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C592A-288E-4A4C-95AC-F02E0D278203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7120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w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wmf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8.w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7.wmf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9.w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7.wmf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1.wmf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2.wmf"/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4.wmf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5.wmf"/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32878"/>
            <a:ext cx="9142171" cy="302483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512000" y="3429000"/>
            <a:ext cx="5616284" cy="1404157"/>
          </a:xfrm>
        </p:spPr>
        <p:txBody>
          <a:bodyPr anchor="b">
            <a:noAutofit/>
          </a:bodyPr>
          <a:lstStyle>
            <a:lvl1pPr>
              <a:lnSpc>
                <a:spcPts val="3600"/>
              </a:lnSpc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Präsentationstitel eingeben (max. 3 Zeilen)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12000" y="5049180"/>
            <a:ext cx="5616284" cy="648072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eingeben (optional, max. 2 Zeilen)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214313"/>
            <a:ext cx="2133295" cy="127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132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3 Bilder mit BUs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468313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68313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2" y="3545543"/>
            <a:ext cx="8207375" cy="207897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Bildplatzhalter 4"/>
          <p:cNvSpPr>
            <a:spLocks noGrp="1"/>
          </p:cNvSpPr>
          <p:nvPr>
            <p:ph type="pic" sz="quarter" idx="14" hasCustomPrompt="1"/>
          </p:nvPr>
        </p:nvSpPr>
        <p:spPr>
          <a:xfrm>
            <a:off x="3276600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276600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84888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7" name="Textplatzhalter 9"/>
          <p:cNvSpPr>
            <a:spLocks noGrp="1"/>
          </p:cNvSpPr>
          <p:nvPr>
            <p:ph type="body" sz="quarter" idx="18" hasCustomPrompt="1"/>
          </p:nvPr>
        </p:nvSpPr>
        <p:spPr>
          <a:xfrm>
            <a:off x="6084888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</p:spTree>
    <p:extLst>
      <p:ext uri="{BB962C8B-B14F-4D97-AF65-F5344CB8AC3E}">
        <p14:creationId xmlns:p14="http://schemas.microsoft.com/office/powerpoint/2010/main" val="3200171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Bild in 3 Rei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1628775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6084888" y="1628775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3" y="3033713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9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6084888" y="3033713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10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68313" y="4437063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6" hasCustomPrompt="1"/>
          </p:nvPr>
        </p:nvSpPr>
        <p:spPr>
          <a:xfrm>
            <a:off x="6084888" y="4437063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1069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6600" y="5331523"/>
            <a:ext cx="5399088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Legende eingeben oder löschen </a:t>
            </a: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461963" y="5331523"/>
            <a:ext cx="2597150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/>
              <a:t>Quelle eingeben oder löschen 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468313" y="1628775"/>
            <a:ext cx="8207375" cy="370205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Tabelle, Diagramm oder Bild durch Klicken auf ein Symbol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64337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61963" y="1628775"/>
            <a:ext cx="2597150" cy="37020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6600" y="5331523"/>
            <a:ext cx="5399088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Legende eingeben oder löschen </a:t>
            </a: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461963" y="5331523"/>
            <a:ext cx="2597150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/>
              <a:t>Quelle eingeben oder löschen 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7" hasCustomPrompt="1"/>
          </p:nvPr>
        </p:nvSpPr>
        <p:spPr>
          <a:xfrm>
            <a:off x="3276600" y="1628775"/>
            <a:ext cx="5399088" cy="344128"/>
          </a:xfrm>
        </p:spPr>
        <p:txBody>
          <a:bodyPr bIns="36000">
            <a:spAutoFit/>
          </a:bodyPr>
          <a:lstStyle>
            <a:lvl1pPr>
              <a:defRPr b="1"/>
            </a:lvl1pPr>
          </a:lstStyle>
          <a:p>
            <a:pPr lvl="0"/>
            <a:r>
              <a:rPr lang="de-DE" dirty="0"/>
              <a:t>Tabellentitel eingeben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18" hasCustomPrompt="1"/>
          </p:nvPr>
        </p:nvSpPr>
        <p:spPr>
          <a:xfrm>
            <a:off x="3276600" y="1973263"/>
            <a:ext cx="5399088" cy="3357562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Tabelle, Diagramm oder Bild durch Klicken auf ein Symbol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48657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4193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3016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3033713"/>
            <a:ext cx="5399087" cy="50323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Überschrift eingeben (z.B. „Kontakt“)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8313" y="3536950"/>
            <a:ext cx="5399087" cy="208756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Kontaktinformationen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08586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33181"/>
            <a:ext cx="9142171" cy="302422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512000" y="3429000"/>
            <a:ext cx="5616284" cy="1404157"/>
          </a:xfrm>
        </p:spPr>
        <p:txBody>
          <a:bodyPr anchor="b">
            <a:noAutofit/>
          </a:bodyPr>
          <a:lstStyle>
            <a:lvl1pPr>
              <a:lnSpc>
                <a:spcPts val="3600"/>
              </a:lnSpc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Präsentationstitel eingeben (max. 3 Zeilen)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12000" y="5049180"/>
            <a:ext cx="5616284" cy="648072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eingeben (optional, max. 2 Zeilen)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214313"/>
            <a:ext cx="2133295" cy="1270102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496" y="214313"/>
            <a:ext cx="2221992" cy="127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6647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 anchor="ctr"/>
          <a:lstStyle>
            <a:lvl1pPr algn="ctr"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Bild hinzufügen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588" y="4292600"/>
            <a:ext cx="9141497" cy="172872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63600" y="4689141"/>
            <a:ext cx="7812088" cy="468051"/>
          </a:xfrm>
        </p:spPr>
        <p:txBody>
          <a:bodyPr wrap="square" anchor="t">
            <a:noAutofit/>
          </a:bodyPr>
          <a:lstStyle>
            <a:lvl1pPr>
              <a:lnSpc>
                <a:spcPts val="3600"/>
              </a:lnSpc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Präsentationstitel eingeben (einzeilig)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63600" y="5373216"/>
            <a:ext cx="7812088" cy="324036"/>
          </a:xfrm>
        </p:spPr>
        <p:txBody>
          <a:bodyPr wrap="square"/>
          <a:lstStyle>
            <a:lvl1pPr marL="0" indent="0" algn="l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eingeben (optional, einzeilig)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79388" y="180000"/>
            <a:ext cx="8784000" cy="1619908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214313"/>
            <a:ext cx="2133600" cy="127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742113" y="214313"/>
            <a:ext cx="2220912" cy="127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20448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/>
        <p:txBody>
          <a:bodyPr/>
          <a:lstStyle>
            <a:lvl1pPr marL="252000" indent="-252000">
              <a:spcBef>
                <a:spcPts val="1000"/>
              </a:spcBef>
              <a:buFont typeface="+mj-lt"/>
              <a:buAutoNum type="arabicPeriod"/>
              <a:defRPr/>
            </a:lvl1pPr>
            <a:lvl2pPr marL="504000" indent="-252000">
              <a:buFont typeface="+mj-lt"/>
              <a:buAutoNum type="alphaLcParenR"/>
              <a:defRPr/>
            </a:lvl2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196110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 anchor="ctr"/>
          <a:lstStyle>
            <a:lvl1pPr algn="ctr"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Bild hinzufügen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588" y="4292600"/>
            <a:ext cx="9141497" cy="172872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63600" y="4689141"/>
            <a:ext cx="7812088" cy="468051"/>
          </a:xfrm>
        </p:spPr>
        <p:txBody>
          <a:bodyPr wrap="square" anchor="t">
            <a:noAutofit/>
          </a:bodyPr>
          <a:lstStyle>
            <a:lvl1pPr>
              <a:lnSpc>
                <a:spcPts val="3600"/>
              </a:lnSpc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Präsentationstitel eingeben (einzeilig)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63600" y="5373216"/>
            <a:ext cx="7812088" cy="324036"/>
          </a:xfrm>
        </p:spPr>
        <p:txBody>
          <a:bodyPr wrap="square"/>
          <a:lstStyle>
            <a:lvl1pPr marL="0" indent="0" algn="l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eingeben (optional, einzeilig)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79388" y="180000"/>
            <a:ext cx="8784000" cy="1619908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214313"/>
            <a:ext cx="2133600" cy="127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4950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Ministerium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08063" y="1628774"/>
            <a:ext cx="5076825" cy="1260165"/>
          </a:xfrm>
        </p:spPr>
        <p:txBody>
          <a:bodyPr anchor="b">
            <a:normAutofit/>
          </a:bodyPr>
          <a:lstStyle>
            <a:lvl1pPr marL="504000" indent="-504000" algn="l">
              <a:lnSpc>
                <a:spcPts val="3600"/>
              </a:lnSpc>
              <a:defRPr sz="3300" b="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0.	Kapiteltitel eingeben (kann mehrzeilig sein)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1008063" y="3320989"/>
            <a:ext cx="5076825" cy="2303524"/>
          </a:xfrm>
        </p:spPr>
        <p:txBody>
          <a:bodyPr/>
          <a:lstStyle>
            <a:lvl1pPr marL="504000">
              <a:defRPr>
                <a:solidFill>
                  <a:schemeClr val="bg1"/>
                </a:solidFill>
              </a:defRPr>
            </a:lvl1pPr>
            <a:lvl2pPr marL="756000">
              <a:defRPr>
                <a:solidFill>
                  <a:schemeClr val="bg1"/>
                </a:solidFill>
              </a:defRPr>
            </a:lvl2pPr>
            <a:lvl3pPr marL="756000">
              <a:defRPr>
                <a:solidFill>
                  <a:schemeClr val="bg1"/>
                </a:solidFill>
              </a:defRPr>
            </a:lvl3pPr>
            <a:lvl4pPr marL="756000">
              <a:defRPr>
                <a:solidFill>
                  <a:schemeClr val="bg1"/>
                </a:solidFill>
              </a:defRPr>
            </a:lvl4pPr>
            <a:lvl5pPr marL="1008000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095043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eingeben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Text eingeben (oder auf ein Symbol für Bild, Tabelle etc. klicken)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79615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eingeben</a:t>
            </a:r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11"/>
          </p:nvPr>
        </p:nvSpPr>
        <p:spPr>
          <a:xfrm>
            <a:off x="468312" y="1628775"/>
            <a:ext cx="3995737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4" name="Inhaltsplatzhalter 12"/>
          <p:cNvSpPr>
            <a:spLocks noGrp="1"/>
          </p:cNvSpPr>
          <p:nvPr>
            <p:ph sz="quarter" idx="12"/>
          </p:nvPr>
        </p:nvSpPr>
        <p:spPr>
          <a:xfrm>
            <a:off x="4679950" y="1628775"/>
            <a:ext cx="3995737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071207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</p:spTree>
    <p:extLst>
      <p:ext uri="{BB962C8B-B14F-4D97-AF65-F5344CB8AC3E}">
        <p14:creationId xmlns:p14="http://schemas.microsoft.com/office/powerpoint/2010/main" val="13834055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468314" y="1628777"/>
            <a:ext cx="2590800" cy="3518080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276600" y="1628775"/>
            <a:ext cx="5399088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1368" y="5146857"/>
            <a:ext cx="2590800" cy="478387"/>
          </a:xfrm>
        </p:spPr>
        <p:txBody>
          <a:bodyPr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 oder löschen (</a:t>
            </a:r>
            <a:r>
              <a:rPr lang="de-DE" dirty="0" err="1"/>
              <a:t>Bildhöhe</a:t>
            </a:r>
            <a:r>
              <a:rPr lang="de-DE" dirty="0"/>
              <a:t> entsprechend anpassen)</a:t>
            </a:r>
          </a:p>
        </p:txBody>
      </p:sp>
    </p:spTree>
    <p:extLst>
      <p:ext uri="{BB962C8B-B14F-4D97-AF65-F5344CB8AC3E}">
        <p14:creationId xmlns:p14="http://schemas.microsoft.com/office/powerpoint/2010/main" val="404984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468313" y="1628775"/>
            <a:ext cx="5399087" cy="3995738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2" hasCustomPrompt="1"/>
          </p:nvPr>
        </p:nvSpPr>
        <p:spPr>
          <a:xfrm>
            <a:off x="6084888" y="1628775"/>
            <a:ext cx="2590800" cy="351808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84887" y="5146857"/>
            <a:ext cx="2590800" cy="478387"/>
          </a:xfrm>
        </p:spPr>
        <p:txBody>
          <a:bodyPr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 oder löschen (</a:t>
            </a:r>
            <a:r>
              <a:rPr lang="de-DE" dirty="0" err="1"/>
              <a:t>Bildhöhe</a:t>
            </a:r>
            <a:r>
              <a:rPr lang="de-DE" dirty="0"/>
              <a:t> entsprechend anpassen)</a:t>
            </a:r>
          </a:p>
        </p:txBody>
      </p:sp>
    </p:spTree>
    <p:extLst>
      <p:ext uri="{BB962C8B-B14F-4D97-AF65-F5344CB8AC3E}">
        <p14:creationId xmlns:p14="http://schemas.microsoft.com/office/powerpoint/2010/main" val="39284253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3 Bilder mit BUs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468313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68313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2" y="3545543"/>
            <a:ext cx="8207375" cy="207897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Bildplatzhalter 4"/>
          <p:cNvSpPr>
            <a:spLocks noGrp="1"/>
          </p:cNvSpPr>
          <p:nvPr>
            <p:ph type="pic" sz="quarter" idx="14" hasCustomPrompt="1"/>
          </p:nvPr>
        </p:nvSpPr>
        <p:spPr>
          <a:xfrm>
            <a:off x="3276600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276600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84888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7" name="Textplatzhalter 9"/>
          <p:cNvSpPr>
            <a:spLocks noGrp="1"/>
          </p:cNvSpPr>
          <p:nvPr>
            <p:ph type="body" sz="quarter" idx="18" hasCustomPrompt="1"/>
          </p:nvPr>
        </p:nvSpPr>
        <p:spPr>
          <a:xfrm>
            <a:off x="6084888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</p:spTree>
    <p:extLst>
      <p:ext uri="{BB962C8B-B14F-4D97-AF65-F5344CB8AC3E}">
        <p14:creationId xmlns:p14="http://schemas.microsoft.com/office/powerpoint/2010/main" val="6250090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Bild in 3 Rei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1628775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6084888" y="1628775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3" y="3033713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9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6084888" y="3033713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10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68313" y="4437063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6" hasCustomPrompt="1"/>
          </p:nvPr>
        </p:nvSpPr>
        <p:spPr>
          <a:xfrm>
            <a:off x="6084888" y="4437063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017697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6600" y="5331523"/>
            <a:ext cx="5399088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Legende eingeben oder löschen </a:t>
            </a: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461963" y="5331523"/>
            <a:ext cx="2597150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/>
              <a:t>Quelle eingeben oder löschen 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468313" y="1628775"/>
            <a:ext cx="8207375" cy="370205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Tabelle, Diagramm oder Bild durch Klicken auf ein Symbol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468738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61963" y="1628775"/>
            <a:ext cx="2597150" cy="37020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6600" y="5331523"/>
            <a:ext cx="5399088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Legende eingeben oder löschen </a:t>
            </a: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461963" y="5331523"/>
            <a:ext cx="2597150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/>
              <a:t>Quelle eingeben oder löschen 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7" hasCustomPrompt="1"/>
          </p:nvPr>
        </p:nvSpPr>
        <p:spPr>
          <a:xfrm>
            <a:off x="3276600" y="1628775"/>
            <a:ext cx="5399088" cy="344128"/>
          </a:xfrm>
        </p:spPr>
        <p:txBody>
          <a:bodyPr bIns="36000">
            <a:spAutoFit/>
          </a:bodyPr>
          <a:lstStyle>
            <a:lvl1pPr>
              <a:defRPr b="1"/>
            </a:lvl1pPr>
          </a:lstStyle>
          <a:p>
            <a:pPr lvl="0"/>
            <a:r>
              <a:rPr lang="de-DE" dirty="0"/>
              <a:t>Tabellentitel eingeben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18" hasCustomPrompt="1"/>
          </p:nvPr>
        </p:nvSpPr>
        <p:spPr>
          <a:xfrm>
            <a:off x="3276600" y="1973263"/>
            <a:ext cx="5399088" cy="3357562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Tabelle, Diagramm oder Bild durch Klicken auf ein Symbol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46038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/>
        <p:txBody>
          <a:bodyPr/>
          <a:lstStyle>
            <a:lvl1pPr marL="252000" indent="-252000">
              <a:spcBef>
                <a:spcPts val="1000"/>
              </a:spcBef>
              <a:buFont typeface="+mj-lt"/>
              <a:buAutoNum type="arabicPeriod"/>
              <a:defRPr/>
            </a:lvl1pPr>
            <a:lvl2pPr marL="252000" indent="0">
              <a:buFont typeface="+mj-lt"/>
              <a:buNone/>
              <a:defRPr/>
            </a:lvl2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8138908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23167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01295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3033713"/>
            <a:ext cx="5399087" cy="50323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Überschrift eingeben (z.B. „Kontakt“)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8313" y="3536950"/>
            <a:ext cx="5399087" cy="208756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Kontaktinformationen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62460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033181"/>
            <a:ext cx="9142168" cy="302422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512000" y="3429000"/>
            <a:ext cx="5616284" cy="1404157"/>
          </a:xfrm>
        </p:spPr>
        <p:txBody>
          <a:bodyPr anchor="b">
            <a:noAutofit/>
          </a:bodyPr>
          <a:lstStyle>
            <a:lvl1pPr>
              <a:lnSpc>
                <a:spcPts val="3600"/>
              </a:lnSpc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Präsentationstitel eingeben (max. 3 Zeilen)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12000" y="5049180"/>
            <a:ext cx="5616284" cy="648072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eingeben (optional, max. 2 Zeilen)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214313"/>
            <a:ext cx="2133295" cy="1270102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654" y="214313"/>
            <a:ext cx="2018081" cy="127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2086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 anchor="ctr"/>
          <a:lstStyle>
            <a:lvl1pPr algn="ctr"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Bild hinzufügen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588" y="4292600"/>
            <a:ext cx="9141497" cy="172872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63600" y="4689141"/>
            <a:ext cx="7812088" cy="468051"/>
          </a:xfrm>
        </p:spPr>
        <p:txBody>
          <a:bodyPr wrap="square" anchor="t">
            <a:noAutofit/>
          </a:bodyPr>
          <a:lstStyle>
            <a:lvl1pPr>
              <a:lnSpc>
                <a:spcPts val="3600"/>
              </a:lnSpc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Präsentationstitel eingeben (einzeilig)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63600" y="5373216"/>
            <a:ext cx="7812088" cy="324036"/>
          </a:xfrm>
        </p:spPr>
        <p:txBody>
          <a:bodyPr wrap="square"/>
          <a:lstStyle>
            <a:lvl1pPr marL="0" indent="0" algn="l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eingeben (optional, einzeilig)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79388" y="180000"/>
            <a:ext cx="8784000" cy="1619908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6" name="Textplatzhalt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214313"/>
            <a:ext cx="2133600" cy="127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951653" y="214313"/>
            <a:ext cx="2011371" cy="127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15456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/>
        <p:txBody>
          <a:bodyPr/>
          <a:lstStyle>
            <a:lvl1pPr marL="252000" indent="-252000">
              <a:spcBef>
                <a:spcPts val="1000"/>
              </a:spcBef>
              <a:buFont typeface="+mj-lt"/>
              <a:buAutoNum type="arabicPeriod"/>
              <a:defRPr/>
            </a:lvl1pPr>
            <a:lvl2pPr marL="504000" indent="-252000">
              <a:buFont typeface="+mj-lt"/>
              <a:buAutoNum type="alphaLcParenR"/>
              <a:defRPr/>
            </a:lvl2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3377944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Ministerium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08063" y="1628774"/>
            <a:ext cx="5076825" cy="1260165"/>
          </a:xfrm>
        </p:spPr>
        <p:txBody>
          <a:bodyPr anchor="b">
            <a:normAutofit/>
          </a:bodyPr>
          <a:lstStyle>
            <a:lvl1pPr marL="504000" indent="-504000" algn="l">
              <a:lnSpc>
                <a:spcPts val="3600"/>
              </a:lnSpc>
              <a:defRPr sz="3300" b="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0.	Kapiteltitel eingeben (kann mehrzeilig sein)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1008063" y="3320989"/>
            <a:ext cx="5076825" cy="2303524"/>
          </a:xfrm>
        </p:spPr>
        <p:txBody>
          <a:bodyPr/>
          <a:lstStyle>
            <a:lvl1pPr marL="504000">
              <a:defRPr>
                <a:solidFill>
                  <a:schemeClr val="bg1"/>
                </a:solidFill>
              </a:defRPr>
            </a:lvl1pPr>
            <a:lvl2pPr marL="756000">
              <a:defRPr>
                <a:solidFill>
                  <a:schemeClr val="bg1"/>
                </a:solidFill>
              </a:defRPr>
            </a:lvl2pPr>
            <a:lvl3pPr marL="756000">
              <a:defRPr>
                <a:solidFill>
                  <a:schemeClr val="bg1"/>
                </a:solidFill>
              </a:defRPr>
            </a:lvl3pPr>
            <a:lvl4pPr marL="756000">
              <a:defRPr>
                <a:solidFill>
                  <a:schemeClr val="bg1"/>
                </a:solidFill>
              </a:defRPr>
            </a:lvl4pPr>
            <a:lvl5pPr marL="1008000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37552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eingeben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Text eingeben (oder auf ein Symbol für Bild, Tabelle etc. klicken)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0463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eingeben</a:t>
            </a:r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11"/>
          </p:nvPr>
        </p:nvSpPr>
        <p:spPr>
          <a:xfrm>
            <a:off x="468312" y="1628775"/>
            <a:ext cx="3995737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4" name="Inhaltsplatzhalter 12"/>
          <p:cNvSpPr>
            <a:spLocks noGrp="1"/>
          </p:cNvSpPr>
          <p:nvPr>
            <p:ph sz="quarter" idx="12"/>
          </p:nvPr>
        </p:nvSpPr>
        <p:spPr>
          <a:xfrm>
            <a:off x="4679950" y="1628775"/>
            <a:ext cx="3995737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214308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</p:spTree>
    <p:extLst>
      <p:ext uri="{BB962C8B-B14F-4D97-AF65-F5344CB8AC3E}">
        <p14:creationId xmlns:p14="http://schemas.microsoft.com/office/powerpoint/2010/main" val="2404197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Ministerium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08063" y="1628774"/>
            <a:ext cx="5076825" cy="1260165"/>
          </a:xfrm>
        </p:spPr>
        <p:txBody>
          <a:bodyPr anchor="b">
            <a:normAutofit/>
          </a:bodyPr>
          <a:lstStyle>
            <a:lvl1pPr marL="504000" indent="-504000" algn="l">
              <a:lnSpc>
                <a:spcPts val="3600"/>
              </a:lnSpc>
              <a:defRPr sz="3300" b="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0.	Kapiteltitel eingeben (kann mehrzeilig sein)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1008063" y="3320989"/>
            <a:ext cx="5076825" cy="2303524"/>
          </a:xfrm>
        </p:spPr>
        <p:txBody>
          <a:bodyPr/>
          <a:lstStyle>
            <a:lvl1pPr marL="504000">
              <a:defRPr>
                <a:solidFill>
                  <a:schemeClr val="bg1"/>
                </a:solidFill>
              </a:defRPr>
            </a:lvl1pPr>
            <a:lvl2pPr marL="756000">
              <a:defRPr>
                <a:solidFill>
                  <a:schemeClr val="bg1"/>
                </a:solidFill>
              </a:defRPr>
            </a:lvl2pPr>
            <a:lvl3pPr marL="756000">
              <a:defRPr>
                <a:solidFill>
                  <a:schemeClr val="bg1"/>
                </a:solidFill>
              </a:defRPr>
            </a:lvl3pPr>
            <a:lvl4pPr marL="756000">
              <a:defRPr>
                <a:solidFill>
                  <a:schemeClr val="bg1"/>
                </a:solidFill>
              </a:defRPr>
            </a:lvl4pPr>
            <a:lvl5pPr marL="1008000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62262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468314" y="1628777"/>
            <a:ext cx="2590800" cy="3518080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276600" y="1628775"/>
            <a:ext cx="5399088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1368" y="5146857"/>
            <a:ext cx="2590800" cy="478387"/>
          </a:xfrm>
        </p:spPr>
        <p:txBody>
          <a:bodyPr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 oder löschen (</a:t>
            </a:r>
            <a:r>
              <a:rPr lang="de-DE" dirty="0" err="1"/>
              <a:t>Bildhöhe</a:t>
            </a:r>
            <a:r>
              <a:rPr lang="de-DE" dirty="0"/>
              <a:t> entsprechend anpassen)</a:t>
            </a:r>
          </a:p>
        </p:txBody>
      </p:sp>
    </p:spTree>
    <p:extLst>
      <p:ext uri="{BB962C8B-B14F-4D97-AF65-F5344CB8AC3E}">
        <p14:creationId xmlns:p14="http://schemas.microsoft.com/office/powerpoint/2010/main" val="31178815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468313" y="1628775"/>
            <a:ext cx="5399087" cy="3995738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2" hasCustomPrompt="1"/>
          </p:nvPr>
        </p:nvSpPr>
        <p:spPr>
          <a:xfrm>
            <a:off x="6084888" y="1628775"/>
            <a:ext cx="2590800" cy="351808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84887" y="5146857"/>
            <a:ext cx="2590800" cy="478387"/>
          </a:xfrm>
        </p:spPr>
        <p:txBody>
          <a:bodyPr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 oder löschen (</a:t>
            </a:r>
            <a:r>
              <a:rPr lang="de-DE" dirty="0" err="1"/>
              <a:t>Bildhöhe</a:t>
            </a:r>
            <a:r>
              <a:rPr lang="de-DE" dirty="0"/>
              <a:t> entsprechend anpassen)</a:t>
            </a:r>
          </a:p>
        </p:txBody>
      </p:sp>
    </p:spTree>
    <p:extLst>
      <p:ext uri="{BB962C8B-B14F-4D97-AF65-F5344CB8AC3E}">
        <p14:creationId xmlns:p14="http://schemas.microsoft.com/office/powerpoint/2010/main" val="30786661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3 Bilder mit BUs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468313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68313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2" y="3545543"/>
            <a:ext cx="8207375" cy="207897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Bildplatzhalter 4"/>
          <p:cNvSpPr>
            <a:spLocks noGrp="1"/>
          </p:cNvSpPr>
          <p:nvPr>
            <p:ph type="pic" sz="quarter" idx="14" hasCustomPrompt="1"/>
          </p:nvPr>
        </p:nvSpPr>
        <p:spPr>
          <a:xfrm>
            <a:off x="3276600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276600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84888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7" name="Textplatzhalter 9"/>
          <p:cNvSpPr>
            <a:spLocks noGrp="1"/>
          </p:cNvSpPr>
          <p:nvPr>
            <p:ph type="body" sz="quarter" idx="18" hasCustomPrompt="1"/>
          </p:nvPr>
        </p:nvSpPr>
        <p:spPr>
          <a:xfrm>
            <a:off x="6084888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</p:spTree>
    <p:extLst>
      <p:ext uri="{BB962C8B-B14F-4D97-AF65-F5344CB8AC3E}">
        <p14:creationId xmlns:p14="http://schemas.microsoft.com/office/powerpoint/2010/main" val="16800291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Bild in 3 Rei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1628775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6084888" y="1628775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3" y="3033713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9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6084888" y="3033713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10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68313" y="4437063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6" hasCustomPrompt="1"/>
          </p:nvPr>
        </p:nvSpPr>
        <p:spPr>
          <a:xfrm>
            <a:off x="6084888" y="4437063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4800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6600" y="5331523"/>
            <a:ext cx="5399088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Legende eingeben oder löschen </a:t>
            </a: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461963" y="5331523"/>
            <a:ext cx="2597150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/>
              <a:t>Quelle eingeben oder löschen 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468313" y="1628775"/>
            <a:ext cx="8207375" cy="370205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Tabelle, Diagramm oder Bild durch Klicken auf ein Symbol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002737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61963" y="1628775"/>
            <a:ext cx="2597150" cy="37020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6600" y="5331523"/>
            <a:ext cx="5399088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Legende eingeben oder löschen </a:t>
            </a: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461963" y="5331523"/>
            <a:ext cx="2597150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/>
              <a:t>Quelle eingeben oder löschen 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7" hasCustomPrompt="1"/>
          </p:nvPr>
        </p:nvSpPr>
        <p:spPr>
          <a:xfrm>
            <a:off x="3276600" y="1628775"/>
            <a:ext cx="5399088" cy="344128"/>
          </a:xfrm>
        </p:spPr>
        <p:txBody>
          <a:bodyPr bIns="36000">
            <a:spAutoFit/>
          </a:bodyPr>
          <a:lstStyle>
            <a:lvl1pPr>
              <a:defRPr b="1"/>
            </a:lvl1pPr>
          </a:lstStyle>
          <a:p>
            <a:pPr lvl="0"/>
            <a:r>
              <a:rPr lang="de-DE" dirty="0"/>
              <a:t>Tabellentitel eingeben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18" hasCustomPrompt="1"/>
          </p:nvPr>
        </p:nvSpPr>
        <p:spPr>
          <a:xfrm>
            <a:off x="3276600" y="1973263"/>
            <a:ext cx="5399088" cy="3357562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Tabelle, Diagramm oder Bild durch Klicken auf ein Symbol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2868651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94044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979315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3033713"/>
            <a:ext cx="5399087" cy="50323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Überschrift eingeben (z.B. „Kontakt“)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8313" y="3536950"/>
            <a:ext cx="5399087" cy="208756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Kontaktinformationen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58995777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033181"/>
            <a:ext cx="9142168" cy="302422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512000" y="3429000"/>
            <a:ext cx="5616284" cy="1404157"/>
          </a:xfrm>
        </p:spPr>
        <p:txBody>
          <a:bodyPr anchor="b">
            <a:noAutofit/>
          </a:bodyPr>
          <a:lstStyle>
            <a:lvl1pPr>
              <a:lnSpc>
                <a:spcPts val="3600"/>
              </a:lnSpc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Präsentationstitel eingeben (max. 3 Zeilen)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12000" y="5049180"/>
            <a:ext cx="5616284" cy="648072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eingeben (optional, max. 2 Zeilen)</a:t>
            </a:r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216000"/>
            <a:ext cx="3632911" cy="127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533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eingeben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Text eingeben (oder auf ein Symbol für Bild, Tabelle etc. klicken)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75727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 anchor="ctr"/>
          <a:lstStyle>
            <a:lvl1pPr algn="ctr"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Bild hinzufügen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588" y="4292600"/>
            <a:ext cx="9141497" cy="172872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63600" y="4689141"/>
            <a:ext cx="7812088" cy="468051"/>
          </a:xfrm>
        </p:spPr>
        <p:txBody>
          <a:bodyPr wrap="square" anchor="t">
            <a:noAutofit/>
          </a:bodyPr>
          <a:lstStyle>
            <a:lvl1pPr>
              <a:lnSpc>
                <a:spcPts val="3600"/>
              </a:lnSpc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Präsentationstitel eingeben (einzeilig)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63600" y="5373216"/>
            <a:ext cx="7812088" cy="324036"/>
          </a:xfrm>
        </p:spPr>
        <p:txBody>
          <a:bodyPr wrap="square"/>
          <a:lstStyle>
            <a:lvl1pPr marL="0" indent="0" algn="l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eingeben (optional, einzeilig)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79388" y="180000"/>
            <a:ext cx="8784000" cy="1619908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2" name="Textplatzhalt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4" y="216000"/>
            <a:ext cx="3632911" cy="127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257846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/>
        <p:txBody>
          <a:bodyPr/>
          <a:lstStyle>
            <a:lvl1pPr marL="252000" indent="-252000">
              <a:spcBef>
                <a:spcPts val="1000"/>
              </a:spcBef>
              <a:buFont typeface="+mj-lt"/>
              <a:buAutoNum type="arabicPeriod"/>
              <a:defRPr/>
            </a:lvl1pPr>
            <a:lvl2pPr marL="504000" indent="-252000">
              <a:buFont typeface="+mj-lt"/>
              <a:buAutoNum type="alphaLcParenR"/>
              <a:defRPr/>
            </a:lvl2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125692539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Ministerium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08063" y="1628774"/>
            <a:ext cx="5076825" cy="1260165"/>
          </a:xfrm>
        </p:spPr>
        <p:txBody>
          <a:bodyPr anchor="b">
            <a:normAutofit/>
          </a:bodyPr>
          <a:lstStyle>
            <a:lvl1pPr marL="504000" indent="-504000" algn="l">
              <a:lnSpc>
                <a:spcPts val="3600"/>
              </a:lnSpc>
              <a:defRPr sz="3300" b="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0.	Kapiteltitel eingeben (kann mehrzeilig sein)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1008063" y="3320989"/>
            <a:ext cx="5076825" cy="2303524"/>
          </a:xfrm>
        </p:spPr>
        <p:txBody>
          <a:bodyPr/>
          <a:lstStyle>
            <a:lvl1pPr marL="504000">
              <a:defRPr>
                <a:solidFill>
                  <a:schemeClr val="bg1"/>
                </a:solidFill>
              </a:defRPr>
            </a:lvl1pPr>
            <a:lvl2pPr marL="756000">
              <a:defRPr>
                <a:solidFill>
                  <a:schemeClr val="bg1"/>
                </a:solidFill>
              </a:defRPr>
            </a:lvl2pPr>
            <a:lvl3pPr marL="756000">
              <a:defRPr>
                <a:solidFill>
                  <a:schemeClr val="bg1"/>
                </a:solidFill>
              </a:defRPr>
            </a:lvl3pPr>
            <a:lvl4pPr marL="756000">
              <a:defRPr>
                <a:solidFill>
                  <a:schemeClr val="bg1"/>
                </a:solidFill>
              </a:defRPr>
            </a:lvl4pPr>
            <a:lvl5pPr marL="1008000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9639943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eingeben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Text eingeben (oder auf ein Symbol für Bild, Tabelle etc. klicken)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3057889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eingeben</a:t>
            </a:r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11"/>
          </p:nvPr>
        </p:nvSpPr>
        <p:spPr>
          <a:xfrm>
            <a:off x="468312" y="1628775"/>
            <a:ext cx="3995737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4" name="Inhaltsplatzhalter 12"/>
          <p:cNvSpPr>
            <a:spLocks noGrp="1"/>
          </p:cNvSpPr>
          <p:nvPr>
            <p:ph sz="quarter" idx="12"/>
          </p:nvPr>
        </p:nvSpPr>
        <p:spPr>
          <a:xfrm>
            <a:off x="4679950" y="1628775"/>
            <a:ext cx="3995737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38428729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</p:spTree>
    <p:extLst>
      <p:ext uri="{BB962C8B-B14F-4D97-AF65-F5344CB8AC3E}">
        <p14:creationId xmlns:p14="http://schemas.microsoft.com/office/powerpoint/2010/main" val="345213335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468314" y="1628777"/>
            <a:ext cx="2590800" cy="3518080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276600" y="1628775"/>
            <a:ext cx="5399088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1368" y="5146857"/>
            <a:ext cx="2590800" cy="478387"/>
          </a:xfrm>
        </p:spPr>
        <p:txBody>
          <a:bodyPr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 oder löschen (</a:t>
            </a:r>
            <a:r>
              <a:rPr lang="de-DE" dirty="0" err="1"/>
              <a:t>Bildhöhe</a:t>
            </a:r>
            <a:r>
              <a:rPr lang="de-DE" dirty="0"/>
              <a:t> entsprechend anpassen)</a:t>
            </a:r>
          </a:p>
        </p:txBody>
      </p:sp>
    </p:spTree>
    <p:extLst>
      <p:ext uri="{BB962C8B-B14F-4D97-AF65-F5344CB8AC3E}">
        <p14:creationId xmlns:p14="http://schemas.microsoft.com/office/powerpoint/2010/main" val="63812322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468313" y="1628775"/>
            <a:ext cx="5399087" cy="3995738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2" hasCustomPrompt="1"/>
          </p:nvPr>
        </p:nvSpPr>
        <p:spPr>
          <a:xfrm>
            <a:off x="6084888" y="1628775"/>
            <a:ext cx="2590800" cy="351808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84887" y="5146857"/>
            <a:ext cx="2590800" cy="478387"/>
          </a:xfrm>
        </p:spPr>
        <p:txBody>
          <a:bodyPr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 oder löschen (</a:t>
            </a:r>
            <a:r>
              <a:rPr lang="de-DE" dirty="0" err="1"/>
              <a:t>Bildhöhe</a:t>
            </a:r>
            <a:r>
              <a:rPr lang="de-DE" dirty="0"/>
              <a:t> entsprechend anpassen)</a:t>
            </a:r>
          </a:p>
        </p:txBody>
      </p:sp>
    </p:spTree>
    <p:extLst>
      <p:ext uri="{BB962C8B-B14F-4D97-AF65-F5344CB8AC3E}">
        <p14:creationId xmlns:p14="http://schemas.microsoft.com/office/powerpoint/2010/main" val="339328170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3 Bilder mit BUs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468313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68313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2" y="3545543"/>
            <a:ext cx="8207375" cy="207897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Bildplatzhalter 4"/>
          <p:cNvSpPr>
            <a:spLocks noGrp="1"/>
          </p:cNvSpPr>
          <p:nvPr>
            <p:ph type="pic" sz="quarter" idx="14" hasCustomPrompt="1"/>
          </p:nvPr>
        </p:nvSpPr>
        <p:spPr>
          <a:xfrm>
            <a:off x="3276600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276600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84888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7" name="Textplatzhalter 9"/>
          <p:cNvSpPr>
            <a:spLocks noGrp="1"/>
          </p:cNvSpPr>
          <p:nvPr>
            <p:ph type="body" sz="quarter" idx="18" hasCustomPrompt="1"/>
          </p:nvPr>
        </p:nvSpPr>
        <p:spPr>
          <a:xfrm>
            <a:off x="6084888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</p:spTree>
    <p:extLst>
      <p:ext uri="{BB962C8B-B14F-4D97-AF65-F5344CB8AC3E}">
        <p14:creationId xmlns:p14="http://schemas.microsoft.com/office/powerpoint/2010/main" val="20442515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Bild in 3 Rei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1628775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6084888" y="1628775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3" y="3033713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9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6084888" y="3033713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10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68313" y="4437063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6" hasCustomPrompt="1"/>
          </p:nvPr>
        </p:nvSpPr>
        <p:spPr>
          <a:xfrm>
            <a:off x="6084888" y="4437063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4297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eingeben</a:t>
            </a:r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11"/>
          </p:nvPr>
        </p:nvSpPr>
        <p:spPr>
          <a:xfrm>
            <a:off x="468312" y="1628775"/>
            <a:ext cx="3995737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4" name="Inhaltsplatzhalter 12"/>
          <p:cNvSpPr>
            <a:spLocks noGrp="1"/>
          </p:cNvSpPr>
          <p:nvPr>
            <p:ph sz="quarter" idx="12"/>
          </p:nvPr>
        </p:nvSpPr>
        <p:spPr>
          <a:xfrm>
            <a:off x="4679950" y="1628775"/>
            <a:ext cx="3995737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646209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6600" y="5331523"/>
            <a:ext cx="5399088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Legende eingeben oder löschen </a:t>
            </a: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461963" y="5331523"/>
            <a:ext cx="2597150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/>
              <a:t>Quelle eingeben oder löschen 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468313" y="1628775"/>
            <a:ext cx="8207375" cy="370205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Tabelle, Diagramm oder Bild durch Klicken auf ein Symbol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35457062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61963" y="1628775"/>
            <a:ext cx="2597150" cy="37020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6600" y="5331523"/>
            <a:ext cx="5399088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Legende eingeben oder löschen </a:t>
            </a: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461963" y="5331523"/>
            <a:ext cx="2597150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/>
              <a:t>Quelle eingeben oder löschen 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7" hasCustomPrompt="1"/>
          </p:nvPr>
        </p:nvSpPr>
        <p:spPr>
          <a:xfrm>
            <a:off x="3276600" y="1628775"/>
            <a:ext cx="5399088" cy="344128"/>
          </a:xfrm>
        </p:spPr>
        <p:txBody>
          <a:bodyPr bIns="36000">
            <a:spAutoFit/>
          </a:bodyPr>
          <a:lstStyle>
            <a:lvl1pPr>
              <a:defRPr b="1"/>
            </a:lvl1pPr>
          </a:lstStyle>
          <a:p>
            <a:pPr lvl="0"/>
            <a:r>
              <a:rPr lang="de-DE" dirty="0"/>
              <a:t>Tabellentitel eingeben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18" hasCustomPrompt="1"/>
          </p:nvPr>
        </p:nvSpPr>
        <p:spPr>
          <a:xfrm>
            <a:off x="3276600" y="1973263"/>
            <a:ext cx="5399088" cy="3357562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Tabelle, Diagramm oder Bild durch Klicken auf ein Symbol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617549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568243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125289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3033713"/>
            <a:ext cx="5399087" cy="50323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Überschrift eingeben (z.B. „Kontakt“)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8313" y="3536950"/>
            <a:ext cx="5399087" cy="208756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Kontaktinformationen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4934346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3033181"/>
            <a:ext cx="9142165" cy="302422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512000" y="3429000"/>
            <a:ext cx="5616284" cy="1404157"/>
          </a:xfrm>
        </p:spPr>
        <p:txBody>
          <a:bodyPr anchor="b">
            <a:noAutofit/>
          </a:bodyPr>
          <a:lstStyle>
            <a:lvl1pPr>
              <a:lnSpc>
                <a:spcPts val="3600"/>
              </a:lnSpc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Präsentationstitel eingeben (max. 3 Zeilen)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12000" y="5049180"/>
            <a:ext cx="5616284" cy="648072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eingeben (optional, max. 2 Zeilen)</a:t>
            </a: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216000"/>
            <a:ext cx="2324405" cy="127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70004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 anchor="ctr"/>
          <a:lstStyle>
            <a:lvl1pPr algn="ctr"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Bild hinzufügen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588" y="4292600"/>
            <a:ext cx="9141497" cy="172872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63600" y="4689141"/>
            <a:ext cx="7812088" cy="468051"/>
          </a:xfrm>
        </p:spPr>
        <p:txBody>
          <a:bodyPr wrap="square" anchor="t">
            <a:noAutofit/>
          </a:bodyPr>
          <a:lstStyle>
            <a:lvl1pPr>
              <a:lnSpc>
                <a:spcPts val="3600"/>
              </a:lnSpc>
              <a:defRPr sz="33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Präsentationstitel eingeben (einzeilig)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63600" y="5373216"/>
            <a:ext cx="7812088" cy="324036"/>
          </a:xfrm>
        </p:spPr>
        <p:txBody>
          <a:bodyPr wrap="square"/>
          <a:lstStyle>
            <a:lvl1pPr marL="0" indent="0" algn="l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eingeben (optional, einzeilig)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179388" y="180000"/>
            <a:ext cx="8784000" cy="1619908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  <p:sp>
        <p:nvSpPr>
          <p:cNvPr id="10" name="Textplatzhalt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4" y="216000"/>
            <a:ext cx="2324406" cy="127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041021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/>
        <p:txBody>
          <a:bodyPr/>
          <a:lstStyle>
            <a:lvl1pPr marL="252000" indent="-252000">
              <a:spcBef>
                <a:spcPts val="1000"/>
              </a:spcBef>
              <a:buFont typeface="+mj-lt"/>
              <a:buAutoNum type="arabicPeriod"/>
              <a:defRPr/>
            </a:lvl1pPr>
            <a:lvl2pPr marL="504000" indent="-252000">
              <a:buFont typeface="+mj-lt"/>
              <a:buAutoNum type="alphaLcParenR"/>
              <a:defRPr/>
            </a:lvl2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53896706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Ministerium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008063" y="1628774"/>
            <a:ext cx="5076825" cy="1260165"/>
          </a:xfrm>
        </p:spPr>
        <p:txBody>
          <a:bodyPr anchor="b">
            <a:normAutofit/>
          </a:bodyPr>
          <a:lstStyle>
            <a:lvl1pPr marL="504000" indent="-504000" algn="l">
              <a:lnSpc>
                <a:spcPts val="3600"/>
              </a:lnSpc>
              <a:defRPr sz="3300" b="0" cap="none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0.	Kapiteltitel eingeben (kann mehrzeilig sein)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1008063" y="3320989"/>
            <a:ext cx="5076825" cy="2303524"/>
          </a:xfrm>
        </p:spPr>
        <p:txBody>
          <a:bodyPr/>
          <a:lstStyle>
            <a:lvl1pPr marL="504000">
              <a:defRPr>
                <a:solidFill>
                  <a:schemeClr val="bg1"/>
                </a:solidFill>
              </a:defRPr>
            </a:lvl1pPr>
            <a:lvl2pPr marL="756000">
              <a:defRPr>
                <a:solidFill>
                  <a:schemeClr val="bg1"/>
                </a:solidFill>
              </a:defRPr>
            </a:lvl2pPr>
            <a:lvl3pPr marL="756000">
              <a:defRPr>
                <a:solidFill>
                  <a:schemeClr val="bg1"/>
                </a:solidFill>
              </a:defRPr>
            </a:lvl3pPr>
            <a:lvl4pPr marL="756000">
              <a:defRPr>
                <a:solidFill>
                  <a:schemeClr val="bg1"/>
                </a:solidFill>
              </a:defRPr>
            </a:lvl4pPr>
            <a:lvl5pPr marL="1008000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8749369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eingeben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Text eingeben (oder auf ein Symbol für Bild, Tabelle etc. klicken)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967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</p:spTree>
    <p:extLst>
      <p:ext uri="{BB962C8B-B14F-4D97-AF65-F5344CB8AC3E}">
        <p14:creationId xmlns:p14="http://schemas.microsoft.com/office/powerpoint/2010/main" val="10252388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eingeben</a:t>
            </a:r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11"/>
          </p:nvPr>
        </p:nvSpPr>
        <p:spPr>
          <a:xfrm>
            <a:off x="468312" y="1628775"/>
            <a:ext cx="3995737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4" name="Inhaltsplatzhalter 12"/>
          <p:cNvSpPr>
            <a:spLocks noGrp="1"/>
          </p:cNvSpPr>
          <p:nvPr>
            <p:ph sz="quarter" idx="12"/>
          </p:nvPr>
        </p:nvSpPr>
        <p:spPr>
          <a:xfrm>
            <a:off x="4679950" y="1628775"/>
            <a:ext cx="3995737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24334877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</p:spTree>
    <p:extLst>
      <p:ext uri="{BB962C8B-B14F-4D97-AF65-F5344CB8AC3E}">
        <p14:creationId xmlns:p14="http://schemas.microsoft.com/office/powerpoint/2010/main" val="301318281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468314" y="1628777"/>
            <a:ext cx="2590800" cy="3518080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276600" y="1628775"/>
            <a:ext cx="5399088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1368" y="5146857"/>
            <a:ext cx="2590800" cy="478387"/>
          </a:xfrm>
        </p:spPr>
        <p:txBody>
          <a:bodyPr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 oder löschen (</a:t>
            </a:r>
            <a:r>
              <a:rPr lang="de-DE" dirty="0" err="1"/>
              <a:t>Bildhöhe</a:t>
            </a:r>
            <a:r>
              <a:rPr lang="de-DE" dirty="0"/>
              <a:t> entsprechend anpassen)</a:t>
            </a:r>
          </a:p>
        </p:txBody>
      </p:sp>
    </p:spTree>
    <p:extLst>
      <p:ext uri="{BB962C8B-B14F-4D97-AF65-F5344CB8AC3E}">
        <p14:creationId xmlns:p14="http://schemas.microsoft.com/office/powerpoint/2010/main" val="307213171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468313" y="1628775"/>
            <a:ext cx="5399087" cy="3995738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2" hasCustomPrompt="1"/>
          </p:nvPr>
        </p:nvSpPr>
        <p:spPr>
          <a:xfrm>
            <a:off x="6084888" y="1628775"/>
            <a:ext cx="2590800" cy="351808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84887" y="5146857"/>
            <a:ext cx="2590800" cy="478387"/>
          </a:xfrm>
        </p:spPr>
        <p:txBody>
          <a:bodyPr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 oder löschen (</a:t>
            </a:r>
            <a:r>
              <a:rPr lang="de-DE" dirty="0" err="1"/>
              <a:t>Bildhöhe</a:t>
            </a:r>
            <a:r>
              <a:rPr lang="de-DE" dirty="0"/>
              <a:t> entsprechend anpassen)</a:t>
            </a:r>
          </a:p>
        </p:txBody>
      </p:sp>
    </p:spTree>
    <p:extLst>
      <p:ext uri="{BB962C8B-B14F-4D97-AF65-F5344CB8AC3E}">
        <p14:creationId xmlns:p14="http://schemas.microsoft.com/office/powerpoint/2010/main" val="1212592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3 Bilder mit BUs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468313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68313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2" y="3545543"/>
            <a:ext cx="8207375" cy="207897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Bildplatzhalter 4"/>
          <p:cNvSpPr>
            <a:spLocks noGrp="1"/>
          </p:cNvSpPr>
          <p:nvPr>
            <p:ph type="pic" sz="quarter" idx="14" hasCustomPrompt="1"/>
          </p:nvPr>
        </p:nvSpPr>
        <p:spPr>
          <a:xfrm>
            <a:off x="3276600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3276600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84888" y="1628775"/>
            <a:ext cx="2590800" cy="1404938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17" name="Textplatzhalter 9"/>
          <p:cNvSpPr>
            <a:spLocks noGrp="1"/>
          </p:cNvSpPr>
          <p:nvPr>
            <p:ph type="body" sz="quarter" idx="18" hasCustomPrompt="1"/>
          </p:nvPr>
        </p:nvSpPr>
        <p:spPr>
          <a:xfrm>
            <a:off x="6084888" y="3033713"/>
            <a:ext cx="2590800" cy="511830"/>
          </a:xfrm>
        </p:spPr>
        <p:txBody>
          <a:bodyPr tIns="108000" bIns="21600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</a:t>
            </a:r>
          </a:p>
        </p:txBody>
      </p:sp>
    </p:spTree>
    <p:extLst>
      <p:ext uri="{BB962C8B-B14F-4D97-AF65-F5344CB8AC3E}">
        <p14:creationId xmlns:p14="http://schemas.microsoft.com/office/powerpoint/2010/main" val="139634739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Bild in 3 Rei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1628775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6084888" y="1628775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3" y="3033713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9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6084888" y="3033713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10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68313" y="4437063"/>
            <a:ext cx="5399087" cy="11874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6" hasCustomPrompt="1"/>
          </p:nvPr>
        </p:nvSpPr>
        <p:spPr>
          <a:xfrm>
            <a:off x="6084888" y="4437063"/>
            <a:ext cx="2590800" cy="11874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582025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6600" y="5331523"/>
            <a:ext cx="5399088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Legende eingeben oder löschen </a:t>
            </a: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461963" y="5331523"/>
            <a:ext cx="2597150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/>
              <a:t>Quelle eingeben oder löschen 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6" hasCustomPrompt="1"/>
          </p:nvPr>
        </p:nvSpPr>
        <p:spPr>
          <a:xfrm>
            <a:off x="468313" y="1628775"/>
            <a:ext cx="8207375" cy="370205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Tabelle, Diagramm oder Bild durch Klicken auf ein Symbol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14443812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61963" y="1628775"/>
            <a:ext cx="2597150" cy="37020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6600" y="5331523"/>
            <a:ext cx="5399088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Legende eingeben oder löschen </a:t>
            </a:r>
          </a:p>
        </p:txBody>
      </p:sp>
      <p:sp>
        <p:nvSpPr>
          <p:cNvPr id="9" name="Textplatzhalter 9"/>
          <p:cNvSpPr>
            <a:spLocks noGrp="1"/>
          </p:cNvSpPr>
          <p:nvPr>
            <p:ph type="body" sz="quarter" idx="15" hasCustomPrompt="1"/>
          </p:nvPr>
        </p:nvSpPr>
        <p:spPr>
          <a:xfrm>
            <a:off x="461963" y="5331523"/>
            <a:ext cx="2597150" cy="293721"/>
          </a:xfrm>
        </p:spPr>
        <p:txBody>
          <a:bodyPr wrap="square" tIns="108000" bIns="0" anchor="b" anchorCtr="0">
            <a:spAutoFit/>
          </a:bodyPr>
          <a:lstStyle>
            <a:lvl1pPr>
              <a:defRPr sz="1200" i="1">
                <a:latin typeface="+mj-lt"/>
              </a:defRPr>
            </a:lvl1pPr>
          </a:lstStyle>
          <a:p>
            <a:pPr lvl="0"/>
            <a:r>
              <a:rPr lang="de-DE" dirty="0"/>
              <a:t>Quelle eingeben oder löschen 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7" hasCustomPrompt="1"/>
          </p:nvPr>
        </p:nvSpPr>
        <p:spPr>
          <a:xfrm>
            <a:off x="3276600" y="1628775"/>
            <a:ext cx="5399088" cy="344128"/>
          </a:xfrm>
        </p:spPr>
        <p:txBody>
          <a:bodyPr bIns="36000">
            <a:spAutoFit/>
          </a:bodyPr>
          <a:lstStyle>
            <a:lvl1pPr>
              <a:defRPr b="1"/>
            </a:lvl1pPr>
          </a:lstStyle>
          <a:p>
            <a:pPr lvl="0"/>
            <a:r>
              <a:rPr lang="de-DE" dirty="0"/>
              <a:t>Tabellentitel eingeben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18" hasCustomPrompt="1"/>
          </p:nvPr>
        </p:nvSpPr>
        <p:spPr>
          <a:xfrm>
            <a:off x="3276600" y="1973263"/>
            <a:ext cx="5399088" cy="3357562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/>
              <a:t>Tabelle, Diagramm oder Bild durch Klicken auf ein Symbol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3823533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599273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7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172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468314" y="1628777"/>
            <a:ext cx="2590800" cy="3518080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276600" y="1628775"/>
            <a:ext cx="5399088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1368" y="5146857"/>
            <a:ext cx="2590800" cy="478387"/>
          </a:xfrm>
        </p:spPr>
        <p:txBody>
          <a:bodyPr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 oder löschen (</a:t>
            </a:r>
            <a:r>
              <a:rPr lang="de-DE" dirty="0" err="1"/>
              <a:t>Bildhöhe</a:t>
            </a:r>
            <a:r>
              <a:rPr lang="de-DE" dirty="0"/>
              <a:t> entsprechend anpassen)</a:t>
            </a:r>
          </a:p>
        </p:txBody>
      </p:sp>
    </p:spTree>
    <p:extLst>
      <p:ext uri="{BB962C8B-B14F-4D97-AF65-F5344CB8AC3E}">
        <p14:creationId xmlns:p14="http://schemas.microsoft.com/office/powerpoint/2010/main" val="294480483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8313" y="3033713"/>
            <a:ext cx="5399087" cy="50323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Überschrift eingeben (z.B. „Kontakt“)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8313" y="3536950"/>
            <a:ext cx="5399087" cy="2087563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Kontaktinformationen eingeben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60286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Folientitel einfügen</a:t>
            </a: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/>
          </p:nvPr>
        </p:nvSpPr>
        <p:spPr>
          <a:xfrm>
            <a:off x="468313" y="1628775"/>
            <a:ext cx="5399087" cy="39957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2" hasCustomPrompt="1"/>
          </p:nvPr>
        </p:nvSpPr>
        <p:spPr>
          <a:xfrm>
            <a:off x="6084888" y="1628775"/>
            <a:ext cx="2590800" cy="351808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de-DE" dirty="0"/>
              <a:t>Bild einfügen (auf Symbol klicken)</a:t>
            </a:r>
          </a:p>
          <a:p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84887" y="5146857"/>
            <a:ext cx="2590800" cy="478387"/>
          </a:xfrm>
        </p:spPr>
        <p:txBody>
          <a:bodyPr tIns="108000" bIns="0" anchor="b" anchorCtr="0">
            <a:spAutoFit/>
          </a:bodyPr>
          <a:lstStyle>
            <a:lvl1pPr>
              <a:defRPr sz="1200"/>
            </a:lvl1pPr>
          </a:lstStyle>
          <a:p>
            <a:pPr lvl="0"/>
            <a:r>
              <a:rPr lang="de-DE" dirty="0"/>
              <a:t>Bildunterschrift eingeben oder löschen (</a:t>
            </a:r>
            <a:r>
              <a:rPr lang="de-DE" dirty="0" err="1"/>
              <a:t>Bildhöhe</a:t>
            </a:r>
            <a:r>
              <a:rPr lang="de-DE" dirty="0"/>
              <a:t> entsprechend anpassen)</a:t>
            </a:r>
          </a:p>
        </p:txBody>
      </p:sp>
    </p:spTree>
    <p:extLst>
      <p:ext uri="{BB962C8B-B14F-4D97-AF65-F5344CB8AC3E}">
        <p14:creationId xmlns:p14="http://schemas.microsoft.com/office/powerpoint/2010/main" val="2297943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wmf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4.wmf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1.wmf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19" Type="http://schemas.openxmlformats.org/officeDocument/2006/relationships/image" Target="../media/image7.wmf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image" Target="../media/image10.wmf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18" Type="http://schemas.openxmlformats.org/officeDocument/2006/relationships/image" Target="../media/image13.wmf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312" y="476250"/>
            <a:ext cx="8207376" cy="94138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3" y="1628776"/>
            <a:ext cx="8207375" cy="39957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Siebente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59113" y="6417332"/>
            <a:ext cx="4681239" cy="180020"/>
          </a:xfrm>
          <a:prstGeom prst="rect">
            <a:avLst/>
          </a:prstGeom>
        </p:spPr>
        <p:txBody>
          <a:bodyPr vert="horz" lIns="0" tIns="0" rIns="0" bIns="18000" rtlCol="0" anchor="b" anchorCtr="0"/>
          <a:lstStyle>
            <a:lvl1pPr algn="r">
              <a:defRPr sz="700">
                <a:solidFill>
                  <a:srgbClr val="898989"/>
                </a:solidFill>
              </a:defRPr>
            </a:lvl1pPr>
          </a:lstStyle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5938706"/>
            <a:ext cx="1296144" cy="771687"/>
          </a:xfrm>
          <a:prstGeom prst="rect">
            <a:avLst/>
          </a:prstGeom>
        </p:spPr>
      </p:pic>
      <p:sp>
        <p:nvSpPr>
          <p:cNvPr id="7" name="Textfeld 6"/>
          <p:cNvSpPr txBox="1"/>
          <p:nvPr userDrawn="1"/>
        </p:nvSpPr>
        <p:spPr>
          <a:xfrm>
            <a:off x="7740352" y="6417332"/>
            <a:ext cx="1008856" cy="180020"/>
          </a:xfrm>
          <a:prstGeom prst="rect">
            <a:avLst/>
          </a:prstGeom>
          <a:noFill/>
        </p:spPr>
        <p:txBody>
          <a:bodyPr wrap="none" lIns="0" tIns="0" rIns="0" bIns="18000" rtlCol="0" anchor="b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00" dirty="0">
                <a:solidFill>
                  <a:srgbClr val="898989"/>
                </a:solidFill>
              </a:rPr>
              <a:t>  |  </a:t>
            </a:r>
            <a:fld id="{B65FD77A-4E5F-4BB0-AA8F-05D8ECF3D001}" type="datetime1">
              <a:rPr lang="de-DE" sz="700" smtClean="0">
                <a:solidFill>
                  <a:srgbClr val="898989"/>
                </a:solidFill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30.04.2026</a:t>
            </a:fld>
            <a:r>
              <a:rPr lang="de-DE" sz="700" dirty="0">
                <a:solidFill>
                  <a:srgbClr val="898989"/>
                </a:solidFill>
              </a:rPr>
              <a:t>  |  Seite </a:t>
            </a:r>
            <a:fld id="{0FA4C063-863E-4246-AA0C-1287E2A117BB}" type="slidenum">
              <a:rPr lang="de-DE" sz="700" smtClean="0">
                <a:solidFill>
                  <a:srgbClr val="898989"/>
                </a:solidFill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lang="de-DE" sz="700" dirty="0">
              <a:solidFill>
                <a:srgbClr val="898989"/>
              </a:solidFill>
            </a:endParaRPr>
          </a:p>
        </p:txBody>
      </p:sp>
      <p:grpSp>
        <p:nvGrpSpPr>
          <p:cNvPr id="47" name="Gruppieren 46"/>
          <p:cNvGrpSpPr/>
          <p:nvPr userDrawn="1"/>
        </p:nvGrpSpPr>
        <p:grpSpPr>
          <a:xfrm>
            <a:off x="-108000" y="476250"/>
            <a:ext cx="72000" cy="6084888"/>
            <a:chOff x="-108000" y="476250"/>
            <a:chExt cx="72000" cy="6084888"/>
          </a:xfrm>
        </p:grpSpPr>
        <p:cxnSp>
          <p:nvCxnSpPr>
            <p:cNvPr id="10" name="Gerade Verbindung 9"/>
            <p:cNvCxnSpPr/>
            <p:nvPr userDrawn="1"/>
          </p:nvCxnSpPr>
          <p:spPr>
            <a:xfrm>
              <a:off x="-108000" y="47625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 userDrawn="1"/>
          </p:nvCxnSpPr>
          <p:spPr>
            <a:xfrm>
              <a:off x="-108000" y="162877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"/>
            <p:cNvCxnSpPr/>
            <p:nvPr userDrawn="1"/>
          </p:nvCxnSpPr>
          <p:spPr>
            <a:xfrm>
              <a:off x="-108000" y="281622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2"/>
            <p:cNvCxnSpPr/>
            <p:nvPr userDrawn="1"/>
          </p:nvCxnSpPr>
          <p:spPr>
            <a:xfrm>
              <a:off x="-108000" y="303480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 userDrawn="1"/>
          </p:nvCxnSpPr>
          <p:spPr>
            <a:xfrm>
              <a:off x="-108000" y="42211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 userDrawn="1"/>
          </p:nvCxnSpPr>
          <p:spPr>
            <a:xfrm>
              <a:off x="-108000" y="44370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>
            <a:xfrm>
              <a:off x="-108000" y="562451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>
            <a:xfrm>
              <a:off x="-108000" y="6561138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uppieren 18"/>
          <p:cNvGrpSpPr/>
          <p:nvPr userDrawn="1"/>
        </p:nvGrpSpPr>
        <p:grpSpPr>
          <a:xfrm>
            <a:off x="9180000" y="476250"/>
            <a:ext cx="72000" cy="6084888"/>
            <a:chOff x="-108000" y="476250"/>
            <a:chExt cx="72000" cy="6084888"/>
          </a:xfrm>
        </p:grpSpPr>
        <p:cxnSp>
          <p:nvCxnSpPr>
            <p:cNvPr id="20" name="Gerade Verbindung 19"/>
            <p:cNvCxnSpPr/>
            <p:nvPr userDrawn="1"/>
          </p:nvCxnSpPr>
          <p:spPr>
            <a:xfrm>
              <a:off x="-108000" y="47625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>
            <a:xfrm>
              <a:off x="-108000" y="162877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>
            <a:xfrm>
              <a:off x="-108000" y="281622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>
            <a:xfrm>
              <a:off x="-108000" y="303480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 userDrawn="1"/>
          </p:nvCxnSpPr>
          <p:spPr>
            <a:xfrm>
              <a:off x="-108000" y="42211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 userDrawn="1"/>
          </p:nvCxnSpPr>
          <p:spPr>
            <a:xfrm>
              <a:off x="-108000" y="44370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 userDrawn="1"/>
          </p:nvCxnSpPr>
          <p:spPr>
            <a:xfrm>
              <a:off x="-108000" y="562451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>
            <a:xfrm>
              <a:off x="-108000" y="6561138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uppieren 36"/>
          <p:cNvGrpSpPr/>
          <p:nvPr userDrawn="1"/>
        </p:nvGrpSpPr>
        <p:grpSpPr>
          <a:xfrm>
            <a:off x="468312" y="-108000"/>
            <a:ext cx="8208294" cy="72000"/>
            <a:chOff x="468312" y="-108000"/>
            <a:chExt cx="8208294" cy="72000"/>
          </a:xfrm>
        </p:grpSpPr>
        <p:cxnSp>
          <p:nvCxnSpPr>
            <p:cNvPr id="29" name="Gerade Verbindung 28"/>
            <p:cNvCxnSpPr/>
            <p:nvPr userDrawn="1"/>
          </p:nvCxnSpPr>
          <p:spPr>
            <a:xfrm>
              <a:off x="468312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 userDrawn="1"/>
          </p:nvCxnSpPr>
          <p:spPr>
            <a:xfrm>
              <a:off x="3059113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 userDrawn="1"/>
          </p:nvCxnSpPr>
          <p:spPr>
            <a:xfrm>
              <a:off x="32766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 Verbindung 31"/>
            <p:cNvCxnSpPr/>
            <p:nvPr userDrawn="1"/>
          </p:nvCxnSpPr>
          <p:spPr>
            <a:xfrm>
              <a:off x="44640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 userDrawn="1"/>
          </p:nvCxnSpPr>
          <p:spPr>
            <a:xfrm>
              <a:off x="46799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33"/>
            <p:cNvCxnSpPr/>
            <p:nvPr userDrawn="1"/>
          </p:nvCxnSpPr>
          <p:spPr>
            <a:xfrm>
              <a:off x="58680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34"/>
            <p:cNvCxnSpPr/>
            <p:nvPr userDrawn="1"/>
          </p:nvCxnSpPr>
          <p:spPr>
            <a:xfrm>
              <a:off x="6085488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 userDrawn="1"/>
          </p:nvCxnSpPr>
          <p:spPr>
            <a:xfrm>
              <a:off x="8676606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uppieren 37"/>
          <p:cNvGrpSpPr/>
          <p:nvPr userDrawn="1"/>
        </p:nvGrpSpPr>
        <p:grpSpPr>
          <a:xfrm>
            <a:off x="468312" y="6894000"/>
            <a:ext cx="8208294" cy="72000"/>
            <a:chOff x="468312" y="-108000"/>
            <a:chExt cx="8208294" cy="72000"/>
          </a:xfrm>
        </p:grpSpPr>
        <p:cxnSp>
          <p:nvCxnSpPr>
            <p:cNvPr id="39" name="Gerade Verbindung 38"/>
            <p:cNvCxnSpPr/>
            <p:nvPr userDrawn="1"/>
          </p:nvCxnSpPr>
          <p:spPr>
            <a:xfrm>
              <a:off x="468312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39"/>
            <p:cNvCxnSpPr/>
            <p:nvPr userDrawn="1"/>
          </p:nvCxnSpPr>
          <p:spPr>
            <a:xfrm>
              <a:off x="3059113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40"/>
            <p:cNvCxnSpPr/>
            <p:nvPr userDrawn="1"/>
          </p:nvCxnSpPr>
          <p:spPr>
            <a:xfrm>
              <a:off x="32766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/>
            <p:nvPr userDrawn="1"/>
          </p:nvCxnSpPr>
          <p:spPr>
            <a:xfrm>
              <a:off x="44640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/>
            <p:nvPr userDrawn="1"/>
          </p:nvCxnSpPr>
          <p:spPr>
            <a:xfrm>
              <a:off x="46799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Gerade Verbindung 43"/>
            <p:cNvCxnSpPr/>
            <p:nvPr userDrawn="1"/>
          </p:nvCxnSpPr>
          <p:spPr>
            <a:xfrm>
              <a:off x="58680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Gerade Verbindung 44"/>
            <p:cNvCxnSpPr/>
            <p:nvPr userDrawn="1"/>
          </p:nvCxnSpPr>
          <p:spPr>
            <a:xfrm>
              <a:off x="6085488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/>
            <p:nvPr userDrawn="1"/>
          </p:nvCxnSpPr>
          <p:spPr>
            <a:xfrm>
              <a:off x="8676606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7341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51" r:id="rId4"/>
    <p:sldLayoutId id="2147483650" r:id="rId5"/>
    <p:sldLayoutId id="2147483652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5" r:id="rId12"/>
    <p:sldLayoutId id="2147483666" r:id="rId13"/>
    <p:sldLayoutId id="2147483654" r:id="rId14"/>
    <p:sldLayoutId id="2147483655" r:id="rId15"/>
    <p:sldLayoutId id="2147483662" r:id="rId16"/>
  </p:sldLayoutIdLst>
  <p:hf sldNum="0" hdr="0" dt="0"/>
  <p:txStyles>
    <p:titleStyle>
      <a:lvl1pPr algn="l" defTabSz="914400" rtl="0" eaLnBrk="1" latinLnBrk="0" hangingPunct="1">
        <a:lnSpc>
          <a:spcPts val="35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lphaLcParenR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468000" indent="-216000" algn="l" defTabSz="914400" rtl="0" eaLnBrk="1" latinLnBrk="0" hangingPunct="1">
        <a:lnSpc>
          <a:spcPct val="100000"/>
        </a:lnSpc>
        <a:spcBef>
          <a:spcPts val="0"/>
        </a:spcBef>
        <a:buFont typeface="BundesSans Office" panose="020B0002030500000203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1" kern="1200">
          <a:solidFill>
            <a:schemeClr val="tx1"/>
          </a:solidFill>
          <a:latin typeface="+mj-lt"/>
          <a:ea typeface="+mn-ea"/>
          <a:cs typeface="+mn-cs"/>
        </a:defRPr>
      </a:lvl8pPr>
      <a:lvl9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lphaLcParenR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374400" indent="-172800" algn="l" defTabSz="914400" rtl="0" eaLnBrk="1" latinLnBrk="0" hangingPunct="1">
        <a:lnSpc>
          <a:spcPct val="100000"/>
        </a:lnSpc>
        <a:spcBef>
          <a:spcPts val="0"/>
        </a:spcBef>
        <a:buFont typeface="BundesSans Office" panose="020B0002030500000203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1" kern="1200">
          <a:solidFill>
            <a:schemeClr val="tx1"/>
          </a:solidFill>
          <a:latin typeface="+mj-lt"/>
          <a:ea typeface="+mn-ea"/>
          <a:cs typeface="+mn-cs"/>
        </a:defRPr>
      </a:lvl8pPr>
      <a:lvl9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312" y="476250"/>
            <a:ext cx="8207376" cy="94138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3" y="1628776"/>
            <a:ext cx="8207375" cy="39957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Siebente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59113" y="6417332"/>
            <a:ext cx="4681239" cy="180020"/>
          </a:xfrm>
          <a:prstGeom prst="rect">
            <a:avLst/>
          </a:prstGeom>
        </p:spPr>
        <p:txBody>
          <a:bodyPr vert="horz" lIns="0" tIns="0" rIns="0" bIns="18000" rtlCol="0" anchor="b" anchorCtr="0"/>
          <a:lstStyle>
            <a:lvl1pPr algn="r">
              <a:defRPr sz="700">
                <a:solidFill>
                  <a:srgbClr val="898989"/>
                </a:solidFill>
              </a:defRPr>
            </a:lvl1pPr>
          </a:lstStyle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5938706"/>
            <a:ext cx="1296144" cy="771687"/>
          </a:xfrm>
          <a:prstGeom prst="rect">
            <a:avLst/>
          </a:prstGeom>
        </p:spPr>
      </p:pic>
      <p:sp>
        <p:nvSpPr>
          <p:cNvPr id="7" name="Textfeld 6"/>
          <p:cNvSpPr txBox="1"/>
          <p:nvPr userDrawn="1"/>
        </p:nvSpPr>
        <p:spPr>
          <a:xfrm>
            <a:off x="7740352" y="6417332"/>
            <a:ext cx="1008856" cy="180020"/>
          </a:xfrm>
          <a:prstGeom prst="rect">
            <a:avLst/>
          </a:prstGeom>
          <a:noFill/>
        </p:spPr>
        <p:txBody>
          <a:bodyPr wrap="none" lIns="0" tIns="0" rIns="0" bIns="18000" rtlCol="0" anchor="b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00" dirty="0">
                <a:solidFill>
                  <a:srgbClr val="898989"/>
                </a:solidFill>
              </a:rPr>
              <a:t>  |  </a:t>
            </a:r>
            <a:fld id="{B65FD77A-4E5F-4BB0-AA8F-05D8ECF3D001}" type="datetime1">
              <a:rPr lang="de-DE" sz="700" smtClean="0">
                <a:solidFill>
                  <a:srgbClr val="898989"/>
                </a:solidFill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30.04.2026</a:t>
            </a:fld>
            <a:r>
              <a:rPr lang="de-DE" sz="700" dirty="0">
                <a:solidFill>
                  <a:srgbClr val="898989"/>
                </a:solidFill>
              </a:rPr>
              <a:t>  |  Seite </a:t>
            </a:r>
            <a:fld id="{0FA4C063-863E-4246-AA0C-1287E2A117BB}" type="slidenum">
              <a:rPr lang="de-DE" sz="700" smtClean="0">
                <a:solidFill>
                  <a:srgbClr val="898989"/>
                </a:solidFill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lang="de-DE" sz="700" dirty="0">
              <a:solidFill>
                <a:srgbClr val="898989"/>
              </a:solidFill>
            </a:endParaRPr>
          </a:p>
        </p:txBody>
      </p:sp>
      <p:grpSp>
        <p:nvGrpSpPr>
          <p:cNvPr id="47" name="Gruppieren 46"/>
          <p:cNvGrpSpPr/>
          <p:nvPr userDrawn="1"/>
        </p:nvGrpSpPr>
        <p:grpSpPr>
          <a:xfrm>
            <a:off x="-108000" y="476250"/>
            <a:ext cx="72000" cy="6084888"/>
            <a:chOff x="-108000" y="476250"/>
            <a:chExt cx="72000" cy="6084888"/>
          </a:xfrm>
        </p:grpSpPr>
        <p:cxnSp>
          <p:nvCxnSpPr>
            <p:cNvPr id="10" name="Gerade Verbindung 9"/>
            <p:cNvCxnSpPr/>
            <p:nvPr userDrawn="1"/>
          </p:nvCxnSpPr>
          <p:spPr>
            <a:xfrm>
              <a:off x="-108000" y="47625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 userDrawn="1"/>
          </p:nvCxnSpPr>
          <p:spPr>
            <a:xfrm>
              <a:off x="-108000" y="162877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"/>
            <p:cNvCxnSpPr/>
            <p:nvPr userDrawn="1"/>
          </p:nvCxnSpPr>
          <p:spPr>
            <a:xfrm>
              <a:off x="-108000" y="281622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2"/>
            <p:cNvCxnSpPr/>
            <p:nvPr userDrawn="1"/>
          </p:nvCxnSpPr>
          <p:spPr>
            <a:xfrm>
              <a:off x="-108000" y="303480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 userDrawn="1"/>
          </p:nvCxnSpPr>
          <p:spPr>
            <a:xfrm>
              <a:off x="-108000" y="42211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 userDrawn="1"/>
          </p:nvCxnSpPr>
          <p:spPr>
            <a:xfrm>
              <a:off x="-108000" y="44370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>
            <a:xfrm>
              <a:off x="-108000" y="562451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>
            <a:xfrm>
              <a:off x="-108000" y="6561138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uppieren 18"/>
          <p:cNvGrpSpPr/>
          <p:nvPr userDrawn="1"/>
        </p:nvGrpSpPr>
        <p:grpSpPr>
          <a:xfrm>
            <a:off x="9180000" y="476250"/>
            <a:ext cx="72000" cy="6084888"/>
            <a:chOff x="-108000" y="476250"/>
            <a:chExt cx="72000" cy="6084888"/>
          </a:xfrm>
        </p:grpSpPr>
        <p:cxnSp>
          <p:nvCxnSpPr>
            <p:cNvPr id="20" name="Gerade Verbindung 19"/>
            <p:cNvCxnSpPr/>
            <p:nvPr userDrawn="1"/>
          </p:nvCxnSpPr>
          <p:spPr>
            <a:xfrm>
              <a:off x="-108000" y="47625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>
            <a:xfrm>
              <a:off x="-108000" y="162877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>
            <a:xfrm>
              <a:off x="-108000" y="281622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>
            <a:xfrm>
              <a:off x="-108000" y="303480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 userDrawn="1"/>
          </p:nvCxnSpPr>
          <p:spPr>
            <a:xfrm>
              <a:off x="-108000" y="42211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 userDrawn="1"/>
          </p:nvCxnSpPr>
          <p:spPr>
            <a:xfrm>
              <a:off x="-108000" y="44370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 userDrawn="1"/>
          </p:nvCxnSpPr>
          <p:spPr>
            <a:xfrm>
              <a:off x="-108000" y="562451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>
            <a:xfrm>
              <a:off x="-108000" y="6561138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uppieren 36"/>
          <p:cNvGrpSpPr/>
          <p:nvPr userDrawn="1"/>
        </p:nvGrpSpPr>
        <p:grpSpPr>
          <a:xfrm>
            <a:off x="468312" y="-108000"/>
            <a:ext cx="8208294" cy="72000"/>
            <a:chOff x="468312" y="-108000"/>
            <a:chExt cx="8208294" cy="72000"/>
          </a:xfrm>
        </p:grpSpPr>
        <p:cxnSp>
          <p:nvCxnSpPr>
            <p:cNvPr id="29" name="Gerade Verbindung 28"/>
            <p:cNvCxnSpPr/>
            <p:nvPr userDrawn="1"/>
          </p:nvCxnSpPr>
          <p:spPr>
            <a:xfrm>
              <a:off x="468312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 userDrawn="1"/>
          </p:nvCxnSpPr>
          <p:spPr>
            <a:xfrm>
              <a:off x="3059113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 userDrawn="1"/>
          </p:nvCxnSpPr>
          <p:spPr>
            <a:xfrm>
              <a:off x="32766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 Verbindung 31"/>
            <p:cNvCxnSpPr/>
            <p:nvPr userDrawn="1"/>
          </p:nvCxnSpPr>
          <p:spPr>
            <a:xfrm>
              <a:off x="44640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 userDrawn="1"/>
          </p:nvCxnSpPr>
          <p:spPr>
            <a:xfrm>
              <a:off x="46799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33"/>
            <p:cNvCxnSpPr/>
            <p:nvPr userDrawn="1"/>
          </p:nvCxnSpPr>
          <p:spPr>
            <a:xfrm>
              <a:off x="58680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34"/>
            <p:cNvCxnSpPr/>
            <p:nvPr userDrawn="1"/>
          </p:nvCxnSpPr>
          <p:spPr>
            <a:xfrm>
              <a:off x="6085488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 userDrawn="1"/>
          </p:nvCxnSpPr>
          <p:spPr>
            <a:xfrm>
              <a:off x="8676606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uppieren 37"/>
          <p:cNvGrpSpPr/>
          <p:nvPr userDrawn="1"/>
        </p:nvGrpSpPr>
        <p:grpSpPr>
          <a:xfrm>
            <a:off x="468312" y="6894000"/>
            <a:ext cx="8208294" cy="72000"/>
            <a:chOff x="468312" y="-108000"/>
            <a:chExt cx="8208294" cy="72000"/>
          </a:xfrm>
        </p:grpSpPr>
        <p:cxnSp>
          <p:nvCxnSpPr>
            <p:cNvPr id="39" name="Gerade Verbindung 38"/>
            <p:cNvCxnSpPr/>
            <p:nvPr userDrawn="1"/>
          </p:nvCxnSpPr>
          <p:spPr>
            <a:xfrm>
              <a:off x="468312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39"/>
            <p:cNvCxnSpPr/>
            <p:nvPr userDrawn="1"/>
          </p:nvCxnSpPr>
          <p:spPr>
            <a:xfrm>
              <a:off x="3059113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40"/>
            <p:cNvCxnSpPr/>
            <p:nvPr userDrawn="1"/>
          </p:nvCxnSpPr>
          <p:spPr>
            <a:xfrm>
              <a:off x="32766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/>
            <p:nvPr userDrawn="1"/>
          </p:nvCxnSpPr>
          <p:spPr>
            <a:xfrm>
              <a:off x="44640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/>
            <p:nvPr userDrawn="1"/>
          </p:nvCxnSpPr>
          <p:spPr>
            <a:xfrm>
              <a:off x="46799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Gerade Verbindung 43"/>
            <p:cNvCxnSpPr/>
            <p:nvPr userDrawn="1"/>
          </p:nvCxnSpPr>
          <p:spPr>
            <a:xfrm>
              <a:off x="58680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Gerade Verbindung 44"/>
            <p:cNvCxnSpPr/>
            <p:nvPr userDrawn="1"/>
          </p:nvCxnSpPr>
          <p:spPr>
            <a:xfrm>
              <a:off x="6085488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/>
            <p:nvPr userDrawn="1"/>
          </p:nvCxnSpPr>
          <p:spPr>
            <a:xfrm>
              <a:off x="8676606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8" name="Grafik 47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312" y="5939993"/>
            <a:ext cx="1347784" cy="7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02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</p:sldLayoutIdLst>
  <p:hf sldNum="0" hdr="0" dt="0"/>
  <p:txStyles>
    <p:titleStyle>
      <a:lvl1pPr algn="l" defTabSz="914400" rtl="0" eaLnBrk="1" latinLnBrk="0" hangingPunct="1">
        <a:lnSpc>
          <a:spcPts val="35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lphaLcParenR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468000" indent="-216000" algn="l" defTabSz="914400" rtl="0" eaLnBrk="1" latinLnBrk="0" hangingPunct="1">
        <a:lnSpc>
          <a:spcPct val="100000"/>
        </a:lnSpc>
        <a:spcBef>
          <a:spcPts val="0"/>
        </a:spcBef>
        <a:buFont typeface="BundesSans Office" panose="020B0002030500000203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1" kern="1200">
          <a:solidFill>
            <a:schemeClr val="tx1"/>
          </a:solidFill>
          <a:latin typeface="+mj-lt"/>
          <a:ea typeface="+mn-ea"/>
          <a:cs typeface="+mn-cs"/>
        </a:defRPr>
      </a:lvl8pPr>
      <a:lvl9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lphaLcParenR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374400" indent="-172800" algn="l" defTabSz="914400" rtl="0" eaLnBrk="1" latinLnBrk="0" hangingPunct="1">
        <a:lnSpc>
          <a:spcPct val="100000"/>
        </a:lnSpc>
        <a:spcBef>
          <a:spcPts val="0"/>
        </a:spcBef>
        <a:buFont typeface="BundesSans Office" panose="020B0002030500000203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1" kern="1200">
          <a:solidFill>
            <a:schemeClr val="tx1"/>
          </a:solidFill>
          <a:latin typeface="+mj-lt"/>
          <a:ea typeface="+mn-ea"/>
          <a:cs typeface="+mn-cs"/>
        </a:defRPr>
      </a:lvl8pPr>
      <a:lvl9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312" y="476250"/>
            <a:ext cx="8207376" cy="94138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3" y="1628776"/>
            <a:ext cx="8207375" cy="39957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Siebente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59113" y="6417332"/>
            <a:ext cx="4681239" cy="180020"/>
          </a:xfrm>
          <a:prstGeom prst="rect">
            <a:avLst/>
          </a:prstGeom>
        </p:spPr>
        <p:txBody>
          <a:bodyPr vert="horz" lIns="0" tIns="0" rIns="0" bIns="18000" rtlCol="0" anchor="b" anchorCtr="0"/>
          <a:lstStyle>
            <a:lvl1pPr algn="r">
              <a:defRPr sz="700">
                <a:solidFill>
                  <a:srgbClr val="898989"/>
                </a:solidFill>
              </a:defRPr>
            </a:lvl1pPr>
          </a:lstStyle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5938706"/>
            <a:ext cx="1296144" cy="771687"/>
          </a:xfrm>
          <a:prstGeom prst="rect">
            <a:avLst/>
          </a:prstGeom>
        </p:spPr>
      </p:pic>
      <p:sp>
        <p:nvSpPr>
          <p:cNvPr id="7" name="Textfeld 6"/>
          <p:cNvSpPr txBox="1"/>
          <p:nvPr userDrawn="1"/>
        </p:nvSpPr>
        <p:spPr>
          <a:xfrm>
            <a:off x="7740352" y="6417332"/>
            <a:ext cx="1008856" cy="180020"/>
          </a:xfrm>
          <a:prstGeom prst="rect">
            <a:avLst/>
          </a:prstGeom>
          <a:noFill/>
        </p:spPr>
        <p:txBody>
          <a:bodyPr wrap="none" lIns="0" tIns="0" rIns="0" bIns="18000" rtlCol="0" anchor="b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00" dirty="0">
                <a:solidFill>
                  <a:srgbClr val="898989"/>
                </a:solidFill>
              </a:rPr>
              <a:t>  |  </a:t>
            </a:r>
            <a:fld id="{B65FD77A-4E5F-4BB0-AA8F-05D8ECF3D001}" type="datetime1">
              <a:rPr lang="de-DE" sz="700" smtClean="0">
                <a:solidFill>
                  <a:srgbClr val="898989"/>
                </a:solidFill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30.04.2026</a:t>
            </a:fld>
            <a:r>
              <a:rPr lang="de-DE" sz="700" dirty="0">
                <a:solidFill>
                  <a:srgbClr val="898989"/>
                </a:solidFill>
              </a:rPr>
              <a:t>  |  Seite </a:t>
            </a:r>
            <a:fld id="{0FA4C063-863E-4246-AA0C-1287E2A117BB}" type="slidenum">
              <a:rPr lang="de-DE" sz="700" smtClean="0">
                <a:solidFill>
                  <a:srgbClr val="898989"/>
                </a:solidFill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lang="de-DE" sz="700" dirty="0">
              <a:solidFill>
                <a:srgbClr val="898989"/>
              </a:solidFill>
            </a:endParaRPr>
          </a:p>
        </p:txBody>
      </p:sp>
      <p:grpSp>
        <p:nvGrpSpPr>
          <p:cNvPr id="47" name="Gruppieren 46"/>
          <p:cNvGrpSpPr/>
          <p:nvPr userDrawn="1"/>
        </p:nvGrpSpPr>
        <p:grpSpPr>
          <a:xfrm>
            <a:off x="-108000" y="476250"/>
            <a:ext cx="72000" cy="6084888"/>
            <a:chOff x="-108000" y="476250"/>
            <a:chExt cx="72000" cy="6084888"/>
          </a:xfrm>
        </p:grpSpPr>
        <p:cxnSp>
          <p:nvCxnSpPr>
            <p:cNvPr id="10" name="Gerade Verbindung 9"/>
            <p:cNvCxnSpPr/>
            <p:nvPr userDrawn="1"/>
          </p:nvCxnSpPr>
          <p:spPr>
            <a:xfrm>
              <a:off x="-108000" y="47625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 userDrawn="1"/>
          </p:nvCxnSpPr>
          <p:spPr>
            <a:xfrm>
              <a:off x="-108000" y="162877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"/>
            <p:cNvCxnSpPr/>
            <p:nvPr userDrawn="1"/>
          </p:nvCxnSpPr>
          <p:spPr>
            <a:xfrm>
              <a:off x="-108000" y="281622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2"/>
            <p:cNvCxnSpPr/>
            <p:nvPr userDrawn="1"/>
          </p:nvCxnSpPr>
          <p:spPr>
            <a:xfrm>
              <a:off x="-108000" y="303480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 userDrawn="1"/>
          </p:nvCxnSpPr>
          <p:spPr>
            <a:xfrm>
              <a:off x="-108000" y="42211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 userDrawn="1"/>
          </p:nvCxnSpPr>
          <p:spPr>
            <a:xfrm>
              <a:off x="-108000" y="44370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>
            <a:xfrm>
              <a:off x="-108000" y="562451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>
            <a:xfrm>
              <a:off x="-108000" y="6561138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uppieren 18"/>
          <p:cNvGrpSpPr/>
          <p:nvPr userDrawn="1"/>
        </p:nvGrpSpPr>
        <p:grpSpPr>
          <a:xfrm>
            <a:off x="9180000" y="476250"/>
            <a:ext cx="72000" cy="6084888"/>
            <a:chOff x="-108000" y="476250"/>
            <a:chExt cx="72000" cy="6084888"/>
          </a:xfrm>
        </p:grpSpPr>
        <p:cxnSp>
          <p:nvCxnSpPr>
            <p:cNvPr id="20" name="Gerade Verbindung 19"/>
            <p:cNvCxnSpPr/>
            <p:nvPr userDrawn="1"/>
          </p:nvCxnSpPr>
          <p:spPr>
            <a:xfrm>
              <a:off x="-108000" y="47625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>
            <a:xfrm>
              <a:off x="-108000" y="162877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>
            <a:xfrm>
              <a:off x="-108000" y="281622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>
            <a:xfrm>
              <a:off x="-108000" y="303480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 userDrawn="1"/>
          </p:nvCxnSpPr>
          <p:spPr>
            <a:xfrm>
              <a:off x="-108000" y="42211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 userDrawn="1"/>
          </p:nvCxnSpPr>
          <p:spPr>
            <a:xfrm>
              <a:off x="-108000" y="44370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 userDrawn="1"/>
          </p:nvCxnSpPr>
          <p:spPr>
            <a:xfrm>
              <a:off x="-108000" y="562451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>
            <a:xfrm>
              <a:off x="-108000" y="6561138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uppieren 36"/>
          <p:cNvGrpSpPr/>
          <p:nvPr userDrawn="1"/>
        </p:nvGrpSpPr>
        <p:grpSpPr>
          <a:xfrm>
            <a:off x="468312" y="-108000"/>
            <a:ext cx="8208294" cy="72000"/>
            <a:chOff x="468312" y="-108000"/>
            <a:chExt cx="8208294" cy="72000"/>
          </a:xfrm>
        </p:grpSpPr>
        <p:cxnSp>
          <p:nvCxnSpPr>
            <p:cNvPr id="29" name="Gerade Verbindung 28"/>
            <p:cNvCxnSpPr/>
            <p:nvPr userDrawn="1"/>
          </p:nvCxnSpPr>
          <p:spPr>
            <a:xfrm>
              <a:off x="468312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 userDrawn="1"/>
          </p:nvCxnSpPr>
          <p:spPr>
            <a:xfrm>
              <a:off x="3059113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 userDrawn="1"/>
          </p:nvCxnSpPr>
          <p:spPr>
            <a:xfrm>
              <a:off x="32766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 Verbindung 31"/>
            <p:cNvCxnSpPr/>
            <p:nvPr userDrawn="1"/>
          </p:nvCxnSpPr>
          <p:spPr>
            <a:xfrm>
              <a:off x="44640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 userDrawn="1"/>
          </p:nvCxnSpPr>
          <p:spPr>
            <a:xfrm>
              <a:off x="46799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33"/>
            <p:cNvCxnSpPr/>
            <p:nvPr userDrawn="1"/>
          </p:nvCxnSpPr>
          <p:spPr>
            <a:xfrm>
              <a:off x="58680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34"/>
            <p:cNvCxnSpPr/>
            <p:nvPr userDrawn="1"/>
          </p:nvCxnSpPr>
          <p:spPr>
            <a:xfrm>
              <a:off x="6085488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 userDrawn="1"/>
          </p:nvCxnSpPr>
          <p:spPr>
            <a:xfrm>
              <a:off x="8676606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uppieren 37"/>
          <p:cNvGrpSpPr/>
          <p:nvPr userDrawn="1"/>
        </p:nvGrpSpPr>
        <p:grpSpPr>
          <a:xfrm>
            <a:off x="468312" y="6894000"/>
            <a:ext cx="8208294" cy="72000"/>
            <a:chOff x="468312" y="-108000"/>
            <a:chExt cx="8208294" cy="72000"/>
          </a:xfrm>
        </p:grpSpPr>
        <p:cxnSp>
          <p:nvCxnSpPr>
            <p:cNvPr id="39" name="Gerade Verbindung 38"/>
            <p:cNvCxnSpPr/>
            <p:nvPr userDrawn="1"/>
          </p:nvCxnSpPr>
          <p:spPr>
            <a:xfrm>
              <a:off x="468312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39"/>
            <p:cNvCxnSpPr/>
            <p:nvPr userDrawn="1"/>
          </p:nvCxnSpPr>
          <p:spPr>
            <a:xfrm>
              <a:off x="3059113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40"/>
            <p:cNvCxnSpPr/>
            <p:nvPr userDrawn="1"/>
          </p:nvCxnSpPr>
          <p:spPr>
            <a:xfrm>
              <a:off x="32766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/>
            <p:nvPr userDrawn="1"/>
          </p:nvCxnSpPr>
          <p:spPr>
            <a:xfrm>
              <a:off x="44640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/>
            <p:nvPr userDrawn="1"/>
          </p:nvCxnSpPr>
          <p:spPr>
            <a:xfrm>
              <a:off x="46799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Gerade Verbindung 43"/>
            <p:cNvCxnSpPr/>
            <p:nvPr userDrawn="1"/>
          </p:nvCxnSpPr>
          <p:spPr>
            <a:xfrm>
              <a:off x="58680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Gerade Verbindung 44"/>
            <p:cNvCxnSpPr/>
            <p:nvPr userDrawn="1"/>
          </p:nvCxnSpPr>
          <p:spPr>
            <a:xfrm>
              <a:off x="6085488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/>
            <p:nvPr userDrawn="1"/>
          </p:nvCxnSpPr>
          <p:spPr>
            <a:xfrm>
              <a:off x="8676606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0" name="Grafik 4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848" y="5940000"/>
            <a:ext cx="1224098" cy="7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498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hf sldNum="0" hdr="0" dt="0"/>
  <p:txStyles>
    <p:titleStyle>
      <a:lvl1pPr algn="l" defTabSz="914400" rtl="0" eaLnBrk="1" latinLnBrk="0" hangingPunct="1">
        <a:lnSpc>
          <a:spcPts val="35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lphaLcParenR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468000" indent="-216000" algn="l" defTabSz="914400" rtl="0" eaLnBrk="1" latinLnBrk="0" hangingPunct="1">
        <a:lnSpc>
          <a:spcPct val="100000"/>
        </a:lnSpc>
        <a:spcBef>
          <a:spcPts val="0"/>
        </a:spcBef>
        <a:buFont typeface="BundesSans Office" panose="020B0002030500000203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1" kern="1200">
          <a:solidFill>
            <a:schemeClr val="tx1"/>
          </a:solidFill>
          <a:latin typeface="+mj-lt"/>
          <a:ea typeface="+mn-ea"/>
          <a:cs typeface="+mn-cs"/>
        </a:defRPr>
      </a:lvl8pPr>
      <a:lvl9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lphaLcParenR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374400" indent="-172800" algn="l" defTabSz="914400" rtl="0" eaLnBrk="1" latinLnBrk="0" hangingPunct="1">
        <a:lnSpc>
          <a:spcPct val="100000"/>
        </a:lnSpc>
        <a:spcBef>
          <a:spcPts val="0"/>
        </a:spcBef>
        <a:buFont typeface="BundesSans Office" panose="020B0002030500000203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1" kern="1200">
          <a:solidFill>
            <a:schemeClr val="tx1"/>
          </a:solidFill>
          <a:latin typeface="+mj-lt"/>
          <a:ea typeface="+mn-ea"/>
          <a:cs typeface="+mn-cs"/>
        </a:defRPr>
      </a:lvl8pPr>
      <a:lvl9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312" y="476250"/>
            <a:ext cx="8207376" cy="94138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3" y="1628776"/>
            <a:ext cx="8207375" cy="39957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Siebente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59113" y="6417332"/>
            <a:ext cx="4681239" cy="180020"/>
          </a:xfrm>
          <a:prstGeom prst="rect">
            <a:avLst/>
          </a:prstGeom>
        </p:spPr>
        <p:txBody>
          <a:bodyPr vert="horz" lIns="0" tIns="0" rIns="0" bIns="18000" rtlCol="0" anchor="b" anchorCtr="0"/>
          <a:lstStyle>
            <a:lvl1pPr algn="r">
              <a:defRPr sz="700">
                <a:solidFill>
                  <a:srgbClr val="898989"/>
                </a:solidFill>
              </a:defRPr>
            </a:lvl1pPr>
          </a:lstStyle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7" name="Textfeld 6"/>
          <p:cNvSpPr txBox="1"/>
          <p:nvPr userDrawn="1"/>
        </p:nvSpPr>
        <p:spPr>
          <a:xfrm>
            <a:off x="7740352" y="6417332"/>
            <a:ext cx="1008856" cy="180020"/>
          </a:xfrm>
          <a:prstGeom prst="rect">
            <a:avLst/>
          </a:prstGeom>
          <a:noFill/>
        </p:spPr>
        <p:txBody>
          <a:bodyPr wrap="none" lIns="0" tIns="0" rIns="0" bIns="18000" rtlCol="0" anchor="b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00" dirty="0">
                <a:solidFill>
                  <a:srgbClr val="898989"/>
                </a:solidFill>
              </a:rPr>
              <a:t>  |  </a:t>
            </a:r>
            <a:fld id="{B65FD77A-4E5F-4BB0-AA8F-05D8ECF3D001}" type="datetime1">
              <a:rPr lang="de-DE" sz="700" smtClean="0">
                <a:solidFill>
                  <a:srgbClr val="898989"/>
                </a:solidFill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30.04.2026</a:t>
            </a:fld>
            <a:r>
              <a:rPr lang="de-DE" sz="700" dirty="0">
                <a:solidFill>
                  <a:srgbClr val="898989"/>
                </a:solidFill>
              </a:rPr>
              <a:t>  |  Seite </a:t>
            </a:r>
            <a:fld id="{0FA4C063-863E-4246-AA0C-1287E2A117BB}" type="slidenum">
              <a:rPr lang="de-DE" sz="700" smtClean="0">
                <a:solidFill>
                  <a:srgbClr val="898989"/>
                </a:solidFill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lang="de-DE" sz="700" dirty="0">
              <a:solidFill>
                <a:srgbClr val="898989"/>
              </a:solidFill>
            </a:endParaRPr>
          </a:p>
        </p:txBody>
      </p:sp>
      <p:grpSp>
        <p:nvGrpSpPr>
          <p:cNvPr id="47" name="Gruppieren 46"/>
          <p:cNvGrpSpPr/>
          <p:nvPr userDrawn="1"/>
        </p:nvGrpSpPr>
        <p:grpSpPr>
          <a:xfrm>
            <a:off x="-108000" y="476250"/>
            <a:ext cx="72000" cy="6084888"/>
            <a:chOff x="-108000" y="476250"/>
            <a:chExt cx="72000" cy="6084888"/>
          </a:xfrm>
        </p:grpSpPr>
        <p:cxnSp>
          <p:nvCxnSpPr>
            <p:cNvPr id="10" name="Gerade Verbindung 9"/>
            <p:cNvCxnSpPr/>
            <p:nvPr userDrawn="1"/>
          </p:nvCxnSpPr>
          <p:spPr>
            <a:xfrm>
              <a:off x="-108000" y="47625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 userDrawn="1"/>
          </p:nvCxnSpPr>
          <p:spPr>
            <a:xfrm>
              <a:off x="-108000" y="162877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"/>
            <p:cNvCxnSpPr/>
            <p:nvPr userDrawn="1"/>
          </p:nvCxnSpPr>
          <p:spPr>
            <a:xfrm>
              <a:off x="-108000" y="281622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2"/>
            <p:cNvCxnSpPr/>
            <p:nvPr userDrawn="1"/>
          </p:nvCxnSpPr>
          <p:spPr>
            <a:xfrm>
              <a:off x="-108000" y="303480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 userDrawn="1"/>
          </p:nvCxnSpPr>
          <p:spPr>
            <a:xfrm>
              <a:off x="-108000" y="42211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 userDrawn="1"/>
          </p:nvCxnSpPr>
          <p:spPr>
            <a:xfrm>
              <a:off x="-108000" y="44370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>
            <a:xfrm>
              <a:off x="-108000" y="562451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>
            <a:xfrm>
              <a:off x="-108000" y="6561138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uppieren 18"/>
          <p:cNvGrpSpPr/>
          <p:nvPr userDrawn="1"/>
        </p:nvGrpSpPr>
        <p:grpSpPr>
          <a:xfrm>
            <a:off x="9180000" y="476250"/>
            <a:ext cx="72000" cy="6084888"/>
            <a:chOff x="-108000" y="476250"/>
            <a:chExt cx="72000" cy="6084888"/>
          </a:xfrm>
        </p:grpSpPr>
        <p:cxnSp>
          <p:nvCxnSpPr>
            <p:cNvPr id="20" name="Gerade Verbindung 19"/>
            <p:cNvCxnSpPr/>
            <p:nvPr userDrawn="1"/>
          </p:nvCxnSpPr>
          <p:spPr>
            <a:xfrm>
              <a:off x="-108000" y="47625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>
            <a:xfrm>
              <a:off x="-108000" y="162877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>
            <a:xfrm>
              <a:off x="-108000" y="281622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>
            <a:xfrm>
              <a:off x="-108000" y="303480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 userDrawn="1"/>
          </p:nvCxnSpPr>
          <p:spPr>
            <a:xfrm>
              <a:off x="-108000" y="42211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 userDrawn="1"/>
          </p:nvCxnSpPr>
          <p:spPr>
            <a:xfrm>
              <a:off x="-108000" y="44370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 userDrawn="1"/>
          </p:nvCxnSpPr>
          <p:spPr>
            <a:xfrm>
              <a:off x="-108000" y="562451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>
            <a:xfrm>
              <a:off x="-108000" y="6561138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uppieren 36"/>
          <p:cNvGrpSpPr/>
          <p:nvPr userDrawn="1"/>
        </p:nvGrpSpPr>
        <p:grpSpPr>
          <a:xfrm>
            <a:off x="468312" y="-108000"/>
            <a:ext cx="8208294" cy="72000"/>
            <a:chOff x="468312" y="-108000"/>
            <a:chExt cx="8208294" cy="72000"/>
          </a:xfrm>
        </p:grpSpPr>
        <p:cxnSp>
          <p:nvCxnSpPr>
            <p:cNvPr id="29" name="Gerade Verbindung 28"/>
            <p:cNvCxnSpPr/>
            <p:nvPr userDrawn="1"/>
          </p:nvCxnSpPr>
          <p:spPr>
            <a:xfrm>
              <a:off x="468312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 userDrawn="1"/>
          </p:nvCxnSpPr>
          <p:spPr>
            <a:xfrm>
              <a:off x="3059113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 userDrawn="1"/>
          </p:nvCxnSpPr>
          <p:spPr>
            <a:xfrm>
              <a:off x="32766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 Verbindung 31"/>
            <p:cNvCxnSpPr/>
            <p:nvPr userDrawn="1"/>
          </p:nvCxnSpPr>
          <p:spPr>
            <a:xfrm>
              <a:off x="44640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 userDrawn="1"/>
          </p:nvCxnSpPr>
          <p:spPr>
            <a:xfrm>
              <a:off x="46799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33"/>
            <p:cNvCxnSpPr/>
            <p:nvPr userDrawn="1"/>
          </p:nvCxnSpPr>
          <p:spPr>
            <a:xfrm>
              <a:off x="58680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34"/>
            <p:cNvCxnSpPr/>
            <p:nvPr userDrawn="1"/>
          </p:nvCxnSpPr>
          <p:spPr>
            <a:xfrm>
              <a:off x="6085488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 userDrawn="1"/>
          </p:nvCxnSpPr>
          <p:spPr>
            <a:xfrm>
              <a:off x="8676606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uppieren 37"/>
          <p:cNvGrpSpPr/>
          <p:nvPr userDrawn="1"/>
        </p:nvGrpSpPr>
        <p:grpSpPr>
          <a:xfrm>
            <a:off x="468312" y="6894000"/>
            <a:ext cx="8208294" cy="72000"/>
            <a:chOff x="468312" y="-108000"/>
            <a:chExt cx="8208294" cy="72000"/>
          </a:xfrm>
        </p:grpSpPr>
        <p:cxnSp>
          <p:nvCxnSpPr>
            <p:cNvPr id="39" name="Gerade Verbindung 38"/>
            <p:cNvCxnSpPr/>
            <p:nvPr userDrawn="1"/>
          </p:nvCxnSpPr>
          <p:spPr>
            <a:xfrm>
              <a:off x="468312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39"/>
            <p:cNvCxnSpPr/>
            <p:nvPr userDrawn="1"/>
          </p:nvCxnSpPr>
          <p:spPr>
            <a:xfrm>
              <a:off x="3059113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40"/>
            <p:cNvCxnSpPr/>
            <p:nvPr userDrawn="1"/>
          </p:nvCxnSpPr>
          <p:spPr>
            <a:xfrm>
              <a:off x="32766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/>
            <p:nvPr userDrawn="1"/>
          </p:nvCxnSpPr>
          <p:spPr>
            <a:xfrm>
              <a:off x="44640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/>
            <p:nvPr userDrawn="1"/>
          </p:nvCxnSpPr>
          <p:spPr>
            <a:xfrm>
              <a:off x="46799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Gerade Verbindung 43"/>
            <p:cNvCxnSpPr/>
            <p:nvPr userDrawn="1"/>
          </p:nvCxnSpPr>
          <p:spPr>
            <a:xfrm>
              <a:off x="58680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Gerade Verbindung 44"/>
            <p:cNvCxnSpPr/>
            <p:nvPr userDrawn="1"/>
          </p:nvCxnSpPr>
          <p:spPr>
            <a:xfrm>
              <a:off x="6085488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/>
            <p:nvPr userDrawn="1"/>
          </p:nvCxnSpPr>
          <p:spPr>
            <a:xfrm>
              <a:off x="8676606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8" name="Grafik 47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5938706"/>
            <a:ext cx="2203598" cy="7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27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hf sldNum="0" hdr="0" dt="0"/>
  <p:txStyles>
    <p:titleStyle>
      <a:lvl1pPr algn="l" defTabSz="914400" rtl="0" eaLnBrk="1" latinLnBrk="0" hangingPunct="1">
        <a:lnSpc>
          <a:spcPts val="35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lphaLcParenR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468000" indent="-216000" algn="l" defTabSz="914400" rtl="0" eaLnBrk="1" latinLnBrk="0" hangingPunct="1">
        <a:lnSpc>
          <a:spcPct val="100000"/>
        </a:lnSpc>
        <a:spcBef>
          <a:spcPts val="0"/>
        </a:spcBef>
        <a:buFont typeface="BundesSans Office" panose="020B0002030500000203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1" kern="1200">
          <a:solidFill>
            <a:schemeClr val="tx1"/>
          </a:solidFill>
          <a:latin typeface="+mj-lt"/>
          <a:ea typeface="+mn-ea"/>
          <a:cs typeface="+mn-cs"/>
        </a:defRPr>
      </a:lvl8pPr>
      <a:lvl9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lphaLcParenR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374400" indent="-172800" algn="l" defTabSz="914400" rtl="0" eaLnBrk="1" latinLnBrk="0" hangingPunct="1">
        <a:lnSpc>
          <a:spcPct val="100000"/>
        </a:lnSpc>
        <a:spcBef>
          <a:spcPts val="0"/>
        </a:spcBef>
        <a:buFont typeface="BundesSans Office" panose="020B0002030500000203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1" kern="1200">
          <a:solidFill>
            <a:schemeClr val="tx1"/>
          </a:solidFill>
          <a:latin typeface="+mj-lt"/>
          <a:ea typeface="+mn-ea"/>
          <a:cs typeface="+mn-cs"/>
        </a:defRPr>
      </a:lvl8pPr>
      <a:lvl9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8312" y="476250"/>
            <a:ext cx="8207376" cy="94138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3" y="1628776"/>
            <a:ext cx="8207375" cy="39957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Siebente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59113" y="6417332"/>
            <a:ext cx="4681239" cy="180020"/>
          </a:xfrm>
          <a:prstGeom prst="rect">
            <a:avLst/>
          </a:prstGeom>
        </p:spPr>
        <p:txBody>
          <a:bodyPr vert="horz" lIns="0" tIns="0" rIns="0" bIns="18000" rtlCol="0" anchor="b" anchorCtr="0"/>
          <a:lstStyle>
            <a:lvl1pPr algn="r">
              <a:defRPr sz="700">
                <a:solidFill>
                  <a:srgbClr val="898989"/>
                </a:solidFill>
              </a:defRPr>
            </a:lvl1pPr>
          </a:lstStyle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7" name="Textfeld 6"/>
          <p:cNvSpPr txBox="1"/>
          <p:nvPr userDrawn="1"/>
        </p:nvSpPr>
        <p:spPr>
          <a:xfrm>
            <a:off x="7740352" y="6417332"/>
            <a:ext cx="1008856" cy="180020"/>
          </a:xfrm>
          <a:prstGeom prst="rect">
            <a:avLst/>
          </a:prstGeom>
          <a:noFill/>
        </p:spPr>
        <p:txBody>
          <a:bodyPr wrap="none" lIns="0" tIns="0" rIns="0" bIns="18000" rtlCol="0" anchor="b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00" dirty="0">
                <a:solidFill>
                  <a:srgbClr val="898989"/>
                </a:solidFill>
              </a:rPr>
              <a:t>  |  </a:t>
            </a:r>
            <a:fld id="{B65FD77A-4E5F-4BB0-AA8F-05D8ECF3D001}" type="datetime1">
              <a:rPr lang="de-DE" sz="700" smtClean="0">
                <a:solidFill>
                  <a:srgbClr val="898989"/>
                </a:solidFill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30.04.2026</a:t>
            </a:fld>
            <a:r>
              <a:rPr lang="de-DE" sz="700" dirty="0">
                <a:solidFill>
                  <a:srgbClr val="898989"/>
                </a:solidFill>
              </a:rPr>
              <a:t>  |  Seite </a:t>
            </a:r>
            <a:fld id="{0FA4C063-863E-4246-AA0C-1287E2A117BB}" type="slidenum">
              <a:rPr lang="de-DE" sz="700" smtClean="0">
                <a:solidFill>
                  <a:srgbClr val="898989"/>
                </a:solidFill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lang="de-DE" sz="700" dirty="0">
              <a:solidFill>
                <a:srgbClr val="898989"/>
              </a:solidFill>
            </a:endParaRPr>
          </a:p>
        </p:txBody>
      </p:sp>
      <p:grpSp>
        <p:nvGrpSpPr>
          <p:cNvPr id="47" name="Gruppieren 46"/>
          <p:cNvGrpSpPr/>
          <p:nvPr userDrawn="1"/>
        </p:nvGrpSpPr>
        <p:grpSpPr>
          <a:xfrm>
            <a:off x="-108000" y="476250"/>
            <a:ext cx="72000" cy="6084888"/>
            <a:chOff x="-108000" y="476250"/>
            <a:chExt cx="72000" cy="6084888"/>
          </a:xfrm>
        </p:grpSpPr>
        <p:cxnSp>
          <p:nvCxnSpPr>
            <p:cNvPr id="10" name="Gerade Verbindung 9"/>
            <p:cNvCxnSpPr/>
            <p:nvPr userDrawn="1"/>
          </p:nvCxnSpPr>
          <p:spPr>
            <a:xfrm>
              <a:off x="-108000" y="47625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 userDrawn="1"/>
          </p:nvCxnSpPr>
          <p:spPr>
            <a:xfrm>
              <a:off x="-108000" y="162877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"/>
            <p:cNvCxnSpPr/>
            <p:nvPr userDrawn="1"/>
          </p:nvCxnSpPr>
          <p:spPr>
            <a:xfrm>
              <a:off x="-108000" y="281622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2"/>
            <p:cNvCxnSpPr/>
            <p:nvPr userDrawn="1"/>
          </p:nvCxnSpPr>
          <p:spPr>
            <a:xfrm>
              <a:off x="-108000" y="303480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 userDrawn="1"/>
          </p:nvCxnSpPr>
          <p:spPr>
            <a:xfrm>
              <a:off x="-108000" y="42211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 userDrawn="1"/>
          </p:nvCxnSpPr>
          <p:spPr>
            <a:xfrm>
              <a:off x="-108000" y="44370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>
            <a:xfrm>
              <a:off x="-108000" y="562451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>
            <a:xfrm>
              <a:off x="-108000" y="6561138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uppieren 18"/>
          <p:cNvGrpSpPr/>
          <p:nvPr userDrawn="1"/>
        </p:nvGrpSpPr>
        <p:grpSpPr>
          <a:xfrm>
            <a:off x="9180000" y="476250"/>
            <a:ext cx="72000" cy="6084888"/>
            <a:chOff x="-108000" y="476250"/>
            <a:chExt cx="72000" cy="6084888"/>
          </a:xfrm>
        </p:grpSpPr>
        <p:cxnSp>
          <p:nvCxnSpPr>
            <p:cNvPr id="20" name="Gerade Verbindung 19"/>
            <p:cNvCxnSpPr/>
            <p:nvPr userDrawn="1"/>
          </p:nvCxnSpPr>
          <p:spPr>
            <a:xfrm>
              <a:off x="-108000" y="47625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>
            <a:xfrm>
              <a:off x="-108000" y="162877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>
            <a:xfrm>
              <a:off x="-108000" y="2816225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>
            <a:xfrm>
              <a:off x="-108000" y="3034800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 userDrawn="1"/>
          </p:nvCxnSpPr>
          <p:spPr>
            <a:xfrm>
              <a:off x="-108000" y="42211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 userDrawn="1"/>
          </p:nvCxnSpPr>
          <p:spPr>
            <a:xfrm>
              <a:off x="-108000" y="443706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 userDrawn="1"/>
          </p:nvCxnSpPr>
          <p:spPr>
            <a:xfrm>
              <a:off x="-108000" y="5624513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>
            <a:xfrm>
              <a:off x="-108000" y="6561138"/>
              <a:ext cx="72000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uppieren 36"/>
          <p:cNvGrpSpPr/>
          <p:nvPr userDrawn="1"/>
        </p:nvGrpSpPr>
        <p:grpSpPr>
          <a:xfrm>
            <a:off x="468312" y="-108000"/>
            <a:ext cx="8208294" cy="72000"/>
            <a:chOff x="468312" y="-108000"/>
            <a:chExt cx="8208294" cy="72000"/>
          </a:xfrm>
        </p:grpSpPr>
        <p:cxnSp>
          <p:nvCxnSpPr>
            <p:cNvPr id="29" name="Gerade Verbindung 28"/>
            <p:cNvCxnSpPr/>
            <p:nvPr userDrawn="1"/>
          </p:nvCxnSpPr>
          <p:spPr>
            <a:xfrm>
              <a:off x="468312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29"/>
            <p:cNvCxnSpPr/>
            <p:nvPr userDrawn="1"/>
          </p:nvCxnSpPr>
          <p:spPr>
            <a:xfrm>
              <a:off x="3059113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/>
            <p:nvPr userDrawn="1"/>
          </p:nvCxnSpPr>
          <p:spPr>
            <a:xfrm>
              <a:off x="32766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 Verbindung 31"/>
            <p:cNvCxnSpPr/>
            <p:nvPr userDrawn="1"/>
          </p:nvCxnSpPr>
          <p:spPr>
            <a:xfrm>
              <a:off x="44640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 Verbindung 32"/>
            <p:cNvCxnSpPr/>
            <p:nvPr userDrawn="1"/>
          </p:nvCxnSpPr>
          <p:spPr>
            <a:xfrm>
              <a:off x="46799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33"/>
            <p:cNvCxnSpPr/>
            <p:nvPr userDrawn="1"/>
          </p:nvCxnSpPr>
          <p:spPr>
            <a:xfrm>
              <a:off x="58680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 Verbindung 34"/>
            <p:cNvCxnSpPr/>
            <p:nvPr userDrawn="1"/>
          </p:nvCxnSpPr>
          <p:spPr>
            <a:xfrm>
              <a:off x="6085488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 Verbindung 35"/>
            <p:cNvCxnSpPr/>
            <p:nvPr userDrawn="1"/>
          </p:nvCxnSpPr>
          <p:spPr>
            <a:xfrm>
              <a:off x="8676606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uppieren 37"/>
          <p:cNvGrpSpPr/>
          <p:nvPr userDrawn="1"/>
        </p:nvGrpSpPr>
        <p:grpSpPr>
          <a:xfrm>
            <a:off x="468312" y="6894000"/>
            <a:ext cx="8208294" cy="72000"/>
            <a:chOff x="468312" y="-108000"/>
            <a:chExt cx="8208294" cy="72000"/>
          </a:xfrm>
        </p:grpSpPr>
        <p:cxnSp>
          <p:nvCxnSpPr>
            <p:cNvPr id="39" name="Gerade Verbindung 38"/>
            <p:cNvCxnSpPr/>
            <p:nvPr userDrawn="1"/>
          </p:nvCxnSpPr>
          <p:spPr>
            <a:xfrm>
              <a:off x="468312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39"/>
            <p:cNvCxnSpPr/>
            <p:nvPr userDrawn="1"/>
          </p:nvCxnSpPr>
          <p:spPr>
            <a:xfrm>
              <a:off x="3059113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40"/>
            <p:cNvCxnSpPr/>
            <p:nvPr userDrawn="1"/>
          </p:nvCxnSpPr>
          <p:spPr>
            <a:xfrm>
              <a:off x="32766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/>
            <p:nvPr userDrawn="1"/>
          </p:nvCxnSpPr>
          <p:spPr>
            <a:xfrm>
              <a:off x="44640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/>
            <p:nvPr userDrawn="1"/>
          </p:nvCxnSpPr>
          <p:spPr>
            <a:xfrm>
              <a:off x="467995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Gerade Verbindung 43"/>
            <p:cNvCxnSpPr/>
            <p:nvPr userDrawn="1"/>
          </p:nvCxnSpPr>
          <p:spPr>
            <a:xfrm>
              <a:off x="5868000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Gerade Verbindung 44"/>
            <p:cNvCxnSpPr/>
            <p:nvPr userDrawn="1"/>
          </p:nvCxnSpPr>
          <p:spPr>
            <a:xfrm>
              <a:off x="6085488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/>
            <p:nvPr userDrawn="1"/>
          </p:nvCxnSpPr>
          <p:spPr>
            <a:xfrm>
              <a:off x="8676606" y="-108000"/>
              <a:ext cx="0" cy="7200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9" name="Grafik 4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5939066"/>
            <a:ext cx="1409904" cy="7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847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hf sldNum="0" hdr="0" dt="0"/>
  <p:txStyles>
    <p:titleStyle>
      <a:lvl1pPr algn="l" defTabSz="914400" rtl="0" eaLnBrk="1" latinLnBrk="0" hangingPunct="1">
        <a:lnSpc>
          <a:spcPts val="35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52000" indent="-2520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lphaLcParenR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468000" indent="-216000" algn="l" defTabSz="914400" rtl="0" eaLnBrk="1" latinLnBrk="0" hangingPunct="1">
        <a:lnSpc>
          <a:spcPct val="100000"/>
        </a:lnSpc>
        <a:spcBef>
          <a:spcPts val="0"/>
        </a:spcBef>
        <a:buFont typeface="BundesSans Office" panose="020B0002030500000203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1" kern="1200">
          <a:solidFill>
            <a:schemeClr val="tx1"/>
          </a:solidFill>
          <a:latin typeface="+mj-lt"/>
          <a:ea typeface="+mn-ea"/>
          <a:cs typeface="+mn-cs"/>
        </a:defRPr>
      </a:lvl8pPr>
      <a:lvl9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0" indent="-201600" algn="l" defTabSz="914400" rtl="0" eaLnBrk="1" latinLnBrk="0" hangingPunct="1">
        <a:lnSpc>
          <a:spcPct val="100000"/>
        </a:lnSpc>
        <a:spcBef>
          <a:spcPts val="0"/>
        </a:spcBef>
        <a:buFont typeface="+mj-lt"/>
        <a:buAutoNum type="alphaLcParenR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374400" indent="-172800" algn="l" defTabSz="914400" rtl="0" eaLnBrk="1" latinLnBrk="0" hangingPunct="1">
        <a:lnSpc>
          <a:spcPct val="100000"/>
        </a:lnSpc>
        <a:spcBef>
          <a:spcPts val="0"/>
        </a:spcBef>
        <a:buFont typeface="BundesSans Office" panose="020B0002030500000203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i="1" kern="1200">
          <a:solidFill>
            <a:schemeClr val="tx1"/>
          </a:solidFill>
          <a:latin typeface="+mj-lt"/>
          <a:ea typeface="+mn-ea"/>
          <a:cs typeface="+mn-cs"/>
        </a:defRPr>
      </a:lvl8pPr>
      <a:lvl9pPr marL="0" indent="0" algn="l" defTabSz="914400" rtl="0" eaLnBrk="1" latinLnBrk="0" hangingPunct="1">
        <a:spcBef>
          <a:spcPts val="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1619672" y="3429000"/>
            <a:ext cx="5616284" cy="1404157"/>
          </a:xfrm>
        </p:spPr>
        <p:txBody>
          <a:bodyPr/>
          <a:lstStyle/>
          <a:p>
            <a:r>
              <a:rPr lang="de-DE" dirty="0"/>
              <a:t>Bericht aus dem BMG</a:t>
            </a:r>
            <a:br>
              <a:rPr lang="de-DE" dirty="0"/>
            </a:br>
            <a:endParaRPr lang="de-DE" dirty="0"/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1475656" y="5160401"/>
            <a:ext cx="5616284" cy="641655"/>
          </a:xfrm>
        </p:spPr>
        <p:txBody>
          <a:bodyPr/>
          <a:lstStyle/>
          <a:p>
            <a:r>
              <a:rPr lang="de-DE" dirty="0"/>
              <a:t>42. Sitzung BIÖG-Länder-Kooperationskreis Suchtprävention am 16./17. April 2026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6885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BE9FE3-060F-4A8B-BCA0-43473925C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Öffentliche Förderrichtlinie „Zielgruppenspezifische Prävention zur Verhinderung und Reduzierung des Konsums </a:t>
            </a:r>
            <a:r>
              <a:rPr lang="de-DE" b="1" dirty="0" err="1"/>
              <a:t>opioidhaltiger</a:t>
            </a:r>
            <a:r>
              <a:rPr lang="de-DE" b="1" dirty="0"/>
              <a:t> Analgetika zu nichtmedizinischen Zwecken“ </a:t>
            </a:r>
          </a:p>
          <a:p>
            <a:r>
              <a:rPr lang="de-DE" sz="1800" dirty="0"/>
              <a:t>veröffentlicht am 6. März 2026 unter </a:t>
            </a:r>
            <a:r>
              <a:rPr lang="de-DE" sz="1800" u="sng" dirty="0"/>
              <a:t>www.service.bund.de</a:t>
            </a:r>
            <a:r>
              <a:rPr lang="de-DE" sz="1800" dirty="0"/>
              <a:t>. Frist ist: 20. April 2026.</a:t>
            </a:r>
          </a:p>
          <a:p>
            <a:endParaRPr lang="de-DE" dirty="0"/>
          </a:p>
          <a:p>
            <a:r>
              <a:rPr lang="de-DE" sz="1800" u="sng" dirty="0"/>
              <a:t>Ziele:</a:t>
            </a:r>
            <a:r>
              <a:rPr lang="de-DE" sz="1800" dirty="0"/>
              <a:t> Reduktion bzw. Verhinderung des Konsums </a:t>
            </a:r>
            <a:r>
              <a:rPr lang="de-DE" sz="1800" dirty="0" err="1"/>
              <a:t>opioidhaltiger</a:t>
            </a:r>
            <a:r>
              <a:rPr lang="de-DE" sz="1800" dirty="0"/>
              <a:t> Analgetika zu nichtmedizinischen Zwecken durch innovative und zielgruppenspezifische Maßnahmen. Zielgruppen sind Jugendliche und junge Erwachsene (14 bis ca. 27 Jahre) als</a:t>
            </a:r>
          </a:p>
          <a:p>
            <a:pPr marL="537750" lvl="1" indent="-285750"/>
            <a:r>
              <a:rPr lang="de-DE" sz="1800" dirty="0"/>
              <a:t>Hochrisiko-Drogenkonsumierende („Psychonauten“),</a:t>
            </a:r>
          </a:p>
          <a:p>
            <a:pPr marL="537750" lvl="1" indent="-285750"/>
            <a:r>
              <a:rPr lang="de-DE" sz="1800" dirty="0"/>
              <a:t>Freizeit-/Partykonsumierende, u. a. aus der Hip-Hop-Szene,</a:t>
            </a:r>
          </a:p>
          <a:p>
            <a:pPr marL="537750" lvl="1" indent="-285750"/>
            <a:r>
              <a:rPr lang="de-DE" sz="1800" dirty="0"/>
              <a:t>Personen mit Selbstmedikation (z. B. aufgrund chronischer Schmerzen, Schlafstörungen)</a:t>
            </a:r>
          </a:p>
          <a:p>
            <a:pPr lvl="1"/>
            <a:endParaRPr lang="de-DE" sz="1800" dirty="0">
              <a:highlight>
                <a:srgbClr val="FFFF00"/>
              </a:highlight>
            </a:endParaRPr>
          </a:p>
          <a:p>
            <a:r>
              <a:rPr lang="de-DE" sz="1800" u="sng" dirty="0"/>
              <a:t>Voraussichtliche Laufzeit und Umfang</a:t>
            </a:r>
            <a:r>
              <a:rPr lang="de-DE" sz="1800" dirty="0"/>
              <a:t>: Ein bis drei Jahre, bis zu 400.000 Euro.</a:t>
            </a:r>
            <a:endParaRPr lang="de-DE" sz="1800" u="sng" dirty="0"/>
          </a:p>
          <a:p>
            <a:endParaRPr lang="de-DE" sz="1800" dirty="0">
              <a:highlight>
                <a:srgbClr val="FFFF00"/>
              </a:highlight>
            </a:endParaRPr>
          </a:p>
          <a:p>
            <a:endParaRPr lang="de-DE" sz="1800" dirty="0">
              <a:highlight>
                <a:srgbClr val="FFFF00"/>
              </a:highlight>
            </a:endParaRP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8E739B-D205-40A1-9612-292DA752E1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BEF8A3D5-D942-4D38-B328-604C7145B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476250"/>
            <a:ext cx="8207375" cy="941388"/>
          </a:xfrm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 anchor="t">
            <a:normAutofit/>
          </a:bodyPr>
          <a:lstStyle/>
          <a:p>
            <a:pPr algn="ctr"/>
            <a:r>
              <a:rPr lang="de-DE" sz="2400" b="1" dirty="0" err="1"/>
              <a:t>Opioidhaltige</a:t>
            </a:r>
            <a:r>
              <a:rPr lang="de-DE" sz="2400" b="1" dirty="0"/>
              <a:t> Analgetika</a:t>
            </a:r>
            <a:br>
              <a:rPr lang="de-DE" sz="2400" b="1" dirty="0"/>
            </a:b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26096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400B86-BA15-4336-BCD0-38632F695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628776"/>
            <a:ext cx="8280151" cy="4320504"/>
          </a:xfrm>
        </p:spPr>
        <p:txBody>
          <a:bodyPr/>
          <a:lstStyle/>
          <a:p>
            <a:r>
              <a:rPr lang="de-DE" b="1" dirty="0"/>
              <a:t>„Erhebung zum Crack-Konsum und damit verbundenen Problemen in deutschen Städten“ </a:t>
            </a:r>
            <a:endParaRPr lang="de-DE" dirty="0"/>
          </a:p>
          <a:p>
            <a:endParaRPr lang="de-DE" dirty="0"/>
          </a:p>
          <a:p>
            <a:r>
              <a:rPr lang="de-DE" sz="1800" u="sng" dirty="0"/>
              <a:t>Ziele:</a:t>
            </a:r>
            <a:r>
              <a:rPr lang="de-DE" sz="1800" dirty="0"/>
              <a:t> Darstellung der aktuellen Konsumsituation von Crack in Deutschland, Übersicht zu eingeleiteten Maßnahmen und aus dem Konsum resultierenden Herausforderungen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1800" dirty="0"/>
          </a:p>
          <a:p>
            <a:r>
              <a:rPr lang="de-DE" sz="1800" u="sng" dirty="0"/>
              <a:t>Voraussichtliche Laufzeit</a:t>
            </a:r>
            <a:r>
              <a:rPr lang="de-DE" sz="1800" dirty="0"/>
              <a:t>: 9 Monate</a:t>
            </a:r>
            <a:endParaRPr lang="de-DE" sz="1800" u="sng" dirty="0"/>
          </a:p>
          <a:p>
            <a:endParaRPr lang="de-DE" sz="1800" dirty="0"/>
          </a:p>
          <a:p>
            <a:r>
              <a:rPr lang="de-DE" sz="1800" u="sng" dirty="0"/>
              <a:t>Förderbedingungen:</a:t>
            </a:r>
            <a:r>
              <a:rPr lang="de-DE" sz="1800" dirty="0"/>
              <a:t> Durchführung als Vergabeprojekt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9055E63-83D1-4EBC-81FE-39BC0C8360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99CE467-250A-4FFE-83CB-052116BCD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476250"/>
            <a:ext cx="8207375" cy="941388"/>
          </a:xfrm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 anchor="t">
            <a:normAutofit/>
          </a:bodyPr>
          <a:lstStyle/>
          <a:p>
            <a:pPr algn="ctr"/>
            <a:r>
              <a:rPr lang="de-DE" sz="2400" b="1" dirty="0"/>
              <a:t>Crack in Deutschland - Status Quo</a:t>
            </a:r>
            <a:br>
              <a:rPr lang="de-DE" sz="2400" b="1" dirty="0"/>
            </a:b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2904115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BE9FE3-060F-4A8B-BCA0-43473925C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628776"/>
            <a:ext cx="8207375" cy="4248496"/>
          </a:xfrm>
        </p:spPr>
        <p:txBody>
          <a:bodyPr/>
          <a:lstStyle/>
          <a:p>
            <a:r>
              <a:rPr lang="de-DE" b="1" dirty="0"/>
              <a:t>Technischer und struktureller Anschluss der </a:t>
            </a:r>
            <a:r>
              <a:rPr lang="de-DE" b="1" dirty="0" err="1"/>
              <a:t>DigiSucht</a:t>
            </a:r>
            <a:r>
              <a:rPr lang="de-DE" b="1" dirty="0"/>
              <a:t>-Plattform an eine Open-Source-Community (</a:t>
            </a:r>
            <a:r>
              <a:rPr lang="de-DE" b="1" dirty="0" err="1"/>
              <a:t>DigiOS</a:t>
            </a:r>
            <a:r>
              <a:rPr lang="de-DE" b="1" dirty="0"/>
              <a:t>)</a:t>
            </a:r>
          </a:p>
          <a:p>
            <a:br>
              <a:rPr lang="de-DE" b="1" dirty="0"/>
            </a:br>
            <a:r>
              <a:rPr lang="de-DE" sz="1800" u="sng" dirty="0"/>
              <a:t>Ziel:</a:t>
            </a:r>
            <a:r>
              <a:rPr lang="de-DE" sz="1800" dirty="0"/>
              <a:t> Überführung der Plattform auf eine neue, stabile Open-Source-Codebasis. </a:t>
            </a:r>
          </a:p>
          <a:p>
            <a:endParaRPr lang="de-DE" sz="1800" dirty="0"/>
          </a:p>
          <a:p>
            <a:r>
              <a:rPr lang="de-DE" sz="1800" u="sng" dirty="0"/>
              <a:t>Voraussichtliche Laufzeit: </a:t>
            </a:r>
            <a:r>
              <a:rPr lang="de-DE" sz="1800" dirty="0"/>
              <a:t>1. Juli 2026 bis 31. Dezember 2027</a:t>
            </a:r>
          </a:p>
          <a:p>
            <a:endParaRPr lang="de-DE" sz="1800" dirty="0"/>
          </a:p>
          <a:p>
            <a:r>
              <a:rPr lang="de-DE" sz="1800" u="sng" dirty="0"/>
              <a:t>Projektnehmer:</a:t>
            </a:r>
            <a:r>
              <a:rPr lang="de-DE" sz="1800" dirty="0"/>
              <a:t> </a:t>
            </a:r>
            <a:r>
              <a:rPr lang="de-DE" sz="1800" dirty="0" err="1"/>
              <a:t>delphi</a:t>
            </a:r>
            <a:r>
              <a:rPr lang="de-DE" sz="1800" dirty="0"/>
              <a:t> Gesellschaft für Forschung, Beratung und Projektentwicklung mbH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8E739B-D205-40A1-9612-292DA752E1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BEF8A3D5-D942-4D38-B328-604C7145B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476250"/>
            <a:ext cx="8207375" cy="941388"/>
          </a:xfrm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 anchor="t">
            <a:normAutofit/>
          </a:bodyPr>
          <a:lstStyle/>
          <a:p>
            <a:pPr algn="ctr"/>
            <a:r>
              <a:rPr lang="de-DE" sz="2400" b="1" dirty="0"/>
              <a:t>Suchtmittelübergreifend</a:t>
            </a:r>
            <a:br>
              <a:rPr lang="de-DE" sz="2400" b="1" dirty="0"/>
            </a:b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203245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8063" y="1628774"/>
            <a:ext cx="6876305" cy="1260165"/>
          </a:xfrm>
        </p:spPr>
        <p:txBody>
          <a:bodyPr/>
          <a:lstStyle/>
          <a:p>
            <a:r>
              <a:rPr lang="de-DE" dirty="0"/>
              <a:t>3.	Beendete Projekte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>
          <a:xfrm>
            <a:off x="1008063" y="3320988"/>
            <a:ext cx="5076825" cy="2484275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1872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 anchor="t">
            <a:normAutofit/>
          </a:bodyPr>
          <a:lstStyle/>
          <a:p>
            <a:pPr algn="ctr"/>
            <a:r>
              <a:rPr lang="de-DE" sz="2400" b="1" dirty="0"/>
              <a:t>Beendete Projekte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312" y="1641267"/>
            <a:ext cx="8207376" cy="4104456"/>
          </a:xfrm>
        </p:spPr>
        <p:txBody>
          <a:bodyPr/>
          <a:lstStyle/>
          <a:p>
            <a:endParaRPr lang="de-DE" sz="1400" dirty="0">
              <a:cs typeface="Arial" panose="020B0604020202020204" pitchFamily="34" charset="0"/>
            </a:endParaRPr>
          </a:p>
          <a:p>
            <a:r>
              <a:rPr lang="de-DE" sz="1800" b="1" dirty="0"/>
              <a:t>Papa auch! </a:t>
            </a:r>
            <a:r>
              <a:rPr lang="de-DE" sz="1800" dirty="0"/>
              <a:t>- Analyse der Situation und Bedarfe suchtkranker Väter zur Entwicklung zielgruppenspezifischer Ansätze in der Suchtbehandlung</a:t>
            </a:r>
          </a:p>
          <a:p>
            <a:endParaRPr lang="de-DE" sz="1800" dirty="0"/>
          </a:p>
          <a:p>
            <a:r>
              <a:rPr lang="de-DE" sz="1800" dirty="0"/>
              <a:t>Abschlussbericht abrufbar:</a:t>
            </a:r>
          </a:p>
          <a:p>
            <a:r>
              <a:rPr lang="de-DE" sz="1800" dirty="0"/>
              <a:t>https://www.bundesgesundheitsministerium.de/service/publikationen/details/papa-auch </a:t>
            </a:r>
          </a:p>
          <a:p>
            <a:endParaRPr lang="de-DE" sz="1800" dirty="0">
              <a:highlight>
                <a:srgbClr val="FFFF00"/>
              </a:highlight>
            </a:endParaRPr>
          </a:p>
          <a:p>
            <a:r>
              <a:rPr lang="de-DE" sz="1800" b="1" dirty="0" err="1"/>
              <a:t>KOKAIN:prevent</a:t>
            </a:r>
            <a:r>
              <a:rPr lang="de-DE" sz="1800" b="1" dirty="0"/>
              <a:t> </a:t>
            </a:r>
            <a:r>
              <a:rPr lang="de-DE" sz="1800" dirty="0"/>
              <a:t>-Entwicklung und Evaluation neuer digitaler Präventionsmaßnahmen zum erleichterten Zugang zur Suchtberatung für unterschiedliche Gruppen von Kokainkonsumierenden</a:t>
            </a:r>
            <a:endParaRPr lang="de-DE" sz="1800" dirty="0">
              <a:highlight>
                <a:srgbClr val="FFFF00"/>
              </a:highlight>
            </a:endParaRPr>
          </a:p>
          <a:p>
            <a:endParaRPr lang="de-DE" sz="1800" dirty="0">
              <a:highlight>
                <a:srgbClr val="FFFF00"/>
              </a:highlight>
            </a:endParaRPr>
          </a:p>
          <a:p>
            <a:r>
              <a:rPr lang="de-DE" sz="1800" dirty="0"/>
              <a:t>Abschlussbericht in Arbeit.</a:t>
            </a:r>
          </a:p>
          <a:p>
            <a:endParaRPr lang="de-DE" sz="1800" b="1" dirty="0"/>
          </a:p>
          <a:p>
            <a:endParaRPr lang="de-DE" sz="1800" dirty="0"/>
          </a:p>
          <a:p>
            <a:endParaRPr lang="de-DE" sz="1800" dirty="0"/>
          </a:p>
          <a:p>
            <a:endParaRPr lang="de-DE" dirty="0"/>
          </a:p>
          <a:p>
            <a:endParaRPr lang="de-DE" b="1" dirty="0"/>
          </a:p>
          <a:p>
            <a:endParaRPr lang="de-DE" b="1" dirty="0"/>
          </a:p>
          <a:p>
            <a:endParaRPr lang="de-DE" b="1" dirty="0"/>
          </a:p>
          <a:p>
            <a:endParaRPr lang="de-DE" dirty="0">
              <a:cs typeface="Arial" panose="020B0604020202020204" pitchFamily="34" charset="0"/>
            </a:endParaRP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2570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08063" y="1628774"/>
            <a:ext cx="6876305" cy="1260165"/>
          </a:xfrm>
        </p:spPr>
        <p:txBody>
          <a:bodyPr/>
          <a:lstStyle/>
          <a:p>
            <a:r>
              <a:rPr lang="de-DE" dirty="0"/>
              <a:t>4.	Weitere Themen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>
          <a:xfrm>
            <a:off x="1008063" y="3320988"/>
            <a:ext cx="5076825" cy="2484275"/>
          </a:xfrm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5061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 anchor="t">
            <a:normAutofit/>
          </a:bodyPr>
          <a:lstStyle/>
          <a:p>
            <a:pPr algn="ctr"/>
            <a:r>
              <a:rPr lang="de-DE" sz="2400" b="1" dirty="0"/>
              <a:t>Weitere Themen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312" y="1556792"/>
            <a:ext cx="8424936" cy="4752528"/>
          </a:xfrm>
        </p:spPr>
        <p:txBody>
          <a:bodyPr/>
          <a:lstStyle/>
          <a:p>
            <a:pPr marL="342900" lvl="4" indent="-342900">
              <a:buFont typeface="Arial" panose="020B0604020202020204" pitchFamily="34" charset="0"/>
              <a:buChar char="•"/>
            </a:pPr>
            <a:r>
              <a:rPr lang="de-DE" b="1" dirty="0">
                <a:latin typeface="BundesSans Office" panose="020B0002030500000203" pitchFamily="34" charset="0"/>
              </a:rPr>
              <a:t>Evaluation </a:t>
            </a:r>
            <a:r>
              <a:rPr lang="de-DE" b="1" dirty="0" err="1">
                <a:latin typeface="BundesSans Office" panose="020B0002030500000203" pitchFamily="34" charset="0"/>
              </a:rPr>
              <a:t>KCanG</a:t>
            </a:r>
            <a:r>
              <a:rPr lang="de-DE" b="1" dirty="0">
                <a:latin typeface="BundesSans Office" panose="020B0002030500000203" pitchFamily="34" charset="0"/>
              </a:rPr>
              <a:t>: </a:t>
            </a:r>
          </a:p>
          <a:p>
            <a:pPr marL="360000" lvl="8" indent="-360000">
              <a:buFont typeface="Symbol" panose="05050102010706020507" pitchFamily="18" charset="2"/>
              <a:buChar char="-"/>
            </a:pPr>
            <a:r>
              <a:rPr lang="de-DE" sz="2000" dirty="0">
                <a:latin typeface="BundesSans Office" panose="020B0002030500000203" pitchFamily="34" charset="0"/>
              </a:rPr>
              <a:t>Erster Zwischenbericht Ende September 2025 veröffentlicht.</a:t>
            </a:r>
          </a:p>
          <a:p>
            <a:pPr marL="360000" lvl="8" indent="-360000">
              <a:buFont typeface="Symbol" panose="05050102010706020507" pitchFamily="18" charset="2"/>
              <a:buChar char="-"/>
            </a:pPr>
            <a:r>
              <a:rPr lang="de-DE" sz="2000" dirty="0">
                <a:latin typeface="BundesSans Office" panose="020B0002030500000203" pitchFamily="34" charset="0"/>
              </a:rPr>
              <a:t>Zweiter Zwischenbericht wurde BMG zum 1. April 2026 vorgelegt.</a:t>
            </a:r>
          </a:p>
          <a:p>
            <a:pPr marL="360000" lvl="8" indent="-360000">
              <a:buFont typeface="Symbol" panose="05050102010706020507" pitchFamily="18" charset="2"/>
              <a:buChar char="-"/>
            </a:pPr>
            <a:r>
              <a:rPr lang="de-DE" sz="2000" dirty="0">
                <a:latin typeface="BundesSans Office" panose="020B0002030500000203" pitchFamily="34" charset="0"/>
              </a:rPr>
              <a:t>Zwischenbericht abrufbar: https://www.fdr.uni-hamburg.de/record/18530</a:t>
            </a:r>
          </a:p>
          <a:p>
            <a:pPr marL="342900" lvl="4" indent="-342900">
              <a:buFont typeface="Arial" panose="020B0604020202020204" pitchFamily="34" charset="0"/>
              <a:buChar char="•"/>
            </a:pPr>
            <a:endParaRPr lang="de-DE" dirty="0">
              <a:latin typeface="BundesSans Office" panose="020B0002030500000203" pitchFamily="34" charset="0"/>
            </a:endParaRPr>
          </a:p>
          <a:p>
            <a:pPr marL="342900" lvl="4" indent="-342900">
              <a:buFont typeface="Arial" panose="020B0604020202020204" pitchFamily="34" charset="0"/>
              <a:buChar char="•"/>
            </a:pPr>
            <a:r>
              <a:rPr lang="de-DE" b="1" dirty="0">
                <a:latin typeface="BundesSans Office" panose="020B0002030500000203" pitchFamily="34" charset="0"/>
              </a:rPr>
              <a:t>Änderung </a:t>
            </a:r>
            <a:r>
              <a:rPr lang="de-DE" b="1" dirty="0" err="1">
                <a:latin typeface="BundesSans Office" panose="020B0002030500000203" pitchFamily="34" charset="0"/>
              </a:rPr>
              <a:t>MedCanG</a:t>
            </a:r>
            <a:r>
              <a:rPr lang="de-DE" b="1" dirty="0">
                <a:latin typeface="BundesSans Office" panose="020B0002030500000203" pitchFamily="34" charset="0"/>
              </a:rPr>
              <a:t>: </a:t>
            </a:r>
            <a:r>
              <a:rPr lang="de-DE" dirty="0">
                <a:latin typeface="BundesSans Office" panose="020B0002030500000203" pitchFamily="34" charset="0"/>
              </a:rPr>
              <a:t>Gesetzentwurf befindet sich derzeit im parlamentarischen Verfahren im Deutschen Bundestag.</a:t>
            </a:r>
          </a:p>
          <a:p>
            <a:pPr marL="0" lvl="4" indent="0">
              <a:buNone/>
            </a:pPr>
            <a:endParaRPr lang="de-DE" dirty="0">
              <a:latin typeface="BundesSans Office" panose="020B000203050000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  <a:p>
            <a:endParaRPr lang="de-DE" dirty="0"/>
          </a:p>
          <a:p>
            <a:r>
              <a:rPr lang="de-DE" dirty="0"/>
              <a:t>	</a:t>
            </a:r>
          </a:p>
          <a:p>
            <a:pPr marL="594900" lvl="1" indent="-342900"/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pPr>
              <a:defRPr/>
            </a:pPr>
            <a:endParaRPr lang="de-DE" b="1" dirty="0"/>
          </a:p>
          <a:p>
            <a:pPr marL="0" lvl="1" indent="0">
              <a:spcAft>
                <a:spcPts val="1200"/>
              </a:spcAft>
              <a:buNone/>
            </a:pPr>
            <a:endParaRPr lang="de-DE" dirty="0"/>
          </a:p>
          <a:p>
            <a:pPr marL="0" lvl="1" indent="0">
              <a:spcAft>
                <a:spcPts val="1200"/>
              </a:spcAft>
              <a:buNone/>
            </a:pPr>
            <a:endParaRPr lang="de-DE" dirty="0"/>
          </a:p>
          <a:p>
            <a:pPr marL="0" lvl="1" indent="0">
              <a:spcAft>
                <a:spcPts val="1200"/>
              </a:spcAft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3089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 anchor="t">
            <a:normAutofit/>
          </a:bodyPr>
          <a:lstStyle/>
          <a:p>
            <a:pPr algn="ctr"/>
            <a:r>
              <a:rPr lang="de-DE" sz="2400" b="1" dirty="0"/>
              <a:t>Vielen Dank für Ihre Aufmerksamkeit!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Kontakt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Bundesministerium für Gesundheit</a:t>
            </a:r>
          </a:p>
          <a:p>
            <a:r>
              <a:rPr lang="de-DE" dirty="0"/>
              <a:t>Referat 125</a:t>
            </a:r>
          </a:p>
          <a:p>
            <a:r>
              <a:rPr lang="de-DE" dirty="0"/>
              <a:t>Mauerstraße 29</a:t>
            </a:r>
          </a:p>
          <a:p>
            <a:r>
              <a:rPr lang="de-DE" dirty="0"/>
              <a:t>10117 Berlin</a:t>
            </a:r>
          </a:p>
          <a:p>
            <a:endParaRPr lang="de-DE" dirty="0"/>
          </a:p>
          <a:p>
            <a:r>
              <a:rPr lang="de-DE" dirty="0"/>
              <a:t>Ansprechpartnerin:</a:t>
            </a:r>
          </a:p>
          <a:p>
            <a:r>
              <a:rPr lang="de-DE" dirty="0"/>
              <a:t>Manuela Schumann</a:t>
            </a:r>
          </a:p>
          <a:p>
            <a:endParaRPr lang="de-DE" dirty="0"/>
          </a:p>
          <a:p>
            <a:r>
              <a:rPr lang="de-DE" dirty="0"/>
              <a:t>Manuela.Schumann@bmg.bund.de </a:t>
            </a:r>
          </a:p>
          <a:p>
            <a:r>
              <a:rPr lang="de-DE" dirty="0"/>
              <a:t>www.bundesgesundheitsministerium.de</a:t>
            </a:r>
          </a:p>
          <a:p>
            <a:r>
              <a:rPr lang="de-DE" dirty="0"/>
              <a:t>Tel. </a:t>
            </a:r>
            <a:r>
              <a:rPr lang="de-DE"/>
              <a:t>030 18 441 3672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1965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 anchor="t">
            <a:normAutofit/>
          </a:bodyPr>
          <a:lstStyle/>
          <a:p>
            <a:pPr algn="ctr"/>
            <a:r>
              <a:rPr lang="de-DE" sz="2400" b="1" dirty="0"/>
              <a:t>Agenda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Neue Projekte</a:t>
            </a:r>
          </a:p>
          <a:p>
            <a:endParaRPr lang="de-DE" dirty="0"/>
          </a:p>
          <a:p>
            <a:r>
              <a:rPr lang="de-DE" dirty="0"/>
              <a:t>Projekte in der Pipeline</a:t>
            </a:r>
          </a:p>
          <a:p>
            <a:endParaRPr lang="de-DE" dirty="0"/>
          </a:p>
          <a:p>
            <a:r>
              <a:rPr lang="de-DE" dirty="0"/>
              <a:t>Beendete Projekte</a:t>
            </a:r>
          </a:p>
          <a:p>
            <a:endParaRPr lang="de-DE" dirty="0"/>
          </a:p>
          <a:p>
            <a:r>
              <a:rPr lang="de-DE" dirty="0"/>
              <a:t>Weitere Themen</a:t>
            </a:r>
          </a:p>
        </p:txBody>
      </p:sp>
    </p:spTree>
    <p:extLst>
      <p:ext uri="{BB962C8B-B14F-4D97-AF65-F5344CB8AC3E}">
        <p14:creationId xmlns:p14="http://schemas.microsoft.com/office/powerpoint/2010/main" val="2255483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1.	Neue Projekte</a:t>
            </a:r>
            <a:br>
              <a:rPr lang="de-DE" dirty="0"/>
            </a:b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0593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 anchor="t">
            <a:normAutofit/>
          </a:bodyPr>
          <a:lstStyle/>
          <a:p>
            <a:pPr algn="ctr"/>
            <a:r>
              <a:rPr lang="de-DE" sz="2400" b="1" dirty="0"/>
              <a:t>Crack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93464" y="1614489"/>
            <a:ext cx="8207375" cy="3995737"/>
          </a:xfrm>
        </p:spPr>
        <p:txBody>
          <a:bodyPr/>
          <a:lstStyle/>
          <a:p>
            <a:r>
              <a:rPr lang="de-DE" b="1" dirty="0"/>
              <a:t>Machbarkeit und Erstellung eines Studienprotokolls zur Evaluation des </a:t>
            </a:r>
            <a:r>
              <a:rPr lang="de-DE" b="1" u="sng" dirty="0"/>
              <a:t>Mo</a:t>
            </a:r>
            <a:r>
              <a:rPr lang="de-DE" b="1" dirty="0"/>
              <a:t>dellvorhabens zur </a:t>
            </a:r>
            <a:r>
              <a:rPr lang="de-DE" b="1" u="sng" dirty="0"/>
              <a:t>pha</a:t>
            </a:r>
            <a:r>
              <a:rPr lang="de-DE" b="1" dirty="0"/>
              <a:t>rmakologischen Crack – und Kokainbehandlung als pragmatische klinische Studie (MOPHA)</a:t>
            </a:r>
          </a:p>
          <a:p>
            <a:endParaRPr lang="de-DE" sz="1800" dirty="0"/>
          </a:p>
          <a:p>
            <a:pPr indent="-457200"/>
            <a:r>
              <a:rPr lang="de-DE" sz="1800" u="sng" dirty="0"/>
              <a:t>Ziel:</a:t>
            </a:r>
            <a:r>
              <a:rPr lang="de-DE" sz="1800" dirty="0"/>
              <a:t> Erarbeitung eines Studienprotokolls zur Beantragung einer klinischen Prüfung bei BfArM. </a:t>
            </a:r>
          </a:p>
          <a:p>
            <a:pPr indent="-457200"/>
            <a:endParaRPr lang="de-DE" sz="1800" dirty="0"/>
          </a:p>
          <a:p>
            <a:r>
              <a:rPr lang="de-DE" sz="1800" u="sng" dirty="0"/>
              <a:t>Laufzeit:</a:t>
            </a:r>
            <a:r>
              <a:rPr lang="de-DE" sz="1800" dirty="0"/>
              <a:t> 1. März 2026 bis 30. Juni 2026</a:t>
            </a:r>
          </a:p>
          <a:p>
            <a:endParaRPr lang="de-DE" sz="1800" dirty="0"/>
          </a:p>
          <a:p>
            <a:r>
              <a:rPr lang="de-DE" sz="1800" u="sng" dirty="0"/>
              <a:t>Projektnehmer:</a:t>
            </a:r>
            <a:r>
              <a:rPr lang="de-DE" sz="1800" dirty="0"/>
              <a:t> Universität Hamburg (ZIS), Universitätsklinikum Hamburg-Eppendorf     </a:t>
            </a:r>
          </a:p>
          <a:p>
            <a:pPr indent="-457200"/>
            <a:endParaRPr lang="de-DE" sz="1800" dirty="0"/>
          </a:p>
          <a:p>
            <a:r>
              <a:rPr lang="de-DE" dirty="0"/>
              <a:t>	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6569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BE9FE3-060F-4A8B-BCA0-43473925C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628776"/>
            <a:ext cx="8207375" cy="4248496"/>
          </a:xfrm>
        </p:spPr>
        <p:txBody>
          <a:bodyPr/>
          <a:lstStyle/>
          <a:p>
            <a:r>
              <a:rPr lang="de-DE" b="1" dirty="0"/>
              <a:t>Machbarkeitsstudie zur Datenerhebung in Drogenkonsumräumen </a:t>
            </a:r>
          </a:p>
          <a:p>
            <a:endParaRPr lang="de-DE" b="1" dirty="0"/>
          </a:p>
          <a:p>
            <a:pPr indent="-457200"/>
            <a:r>
              <a:rPr lang="de-DE" sz="1800" u="sng" dirty="0"/>
              <a:t>Ziel:</a:t>
            </a:r>
            <a:r>
              <a:rPr lang="de-DE" sz="1800" dirty="0"/>
              <a:t> Systematisches Erfassen bisher nicht zur Verfügung stehender Informationen zu Reichweite und Angeboten in Drogenkonsumräumen, einschließlich der dort konsumierten Drogen, Anzahl der Nutzenden, Notfällen und strukturellen Informationen (wie Öffnungszeiten und Platzangebote).</a:t>
            </a:r>
          </a:p>
          <a:p>
            <a:pPr indent="-457200"/>
            <a:endParaRPr lang="de-DE" sz="1800" dirty="0"/>
          </a:p>
          <a:p>
            <a:r>
              <a:rPr lang="de-DE" sz="1800" u="sng" dirty="0"/>
              <a:t>Laufzeit:</a:t>
            </a:r>
            <a:r>
              <a:rPr lang="de-DE" sz="1800" dirty="0"/>
              <a:t> 1. Februar 2026 bis 30. April 2026</a:t>
            </a:r>
          </a:p>
          <a:p>
            <a:endParaRPr lang="de-DE" sz="1800" u="sng" dirty="0"/>
          </a:p>
          <a:p>
            <a:r>
              <a:rPr lang="de-DE" sz="1800" u="sng" dirty="0"/>
              <a:t>Projektnehmer</a:t>
            </a:r>
            <a:r>
              <a:rPr lang="de-DE" sz="1800" dirty="0"/>
              <a:t>: Deutsche Aidshilfe (DAH) 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8E739B-D205-40A1-9612-292DA752E1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7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BundesSans Office"/>
                <a:ea typeface="+mn-ea"/>
                <a:cs typeface="+mn-cs"/>
              </a:rPr>
              <a:t>Absender  |  Titel (ändern über „Einfügen &gt; Kopf- und Fußzeile“)</a:t>
            </a:r>
            <a:endParaRPr kumimoji="0" lang="de-DE" sz="7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BundesSans Office"/>
              <a:ea typeface="+mn-ea"/>
              <a:cs typeface="+mn-cs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BEF8A3D5-D942-4D38-B328-604C7145B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476250"/>
            <a:ext cx="8207375" cy="941388"/>
          </a:xfrm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 anchor="t">
            <a:normAutofit/>
          </a:bodyPr>
          <a:lstStyle/>
          <a:p>
            <a:pPr algn="ctr"/>
            <a:r>
              <a:rPr lang="de-DE" sz="2400" b="1" dirty="0"/>
              <a:t>Monitoring/Statistiken/Datenerhebungen</a:t>
            </a:r>
            <a:br>
              <a:rPr lang="de-DE" sz="2400" b="1" dirty="0"/>
            </a:b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625412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BE9FE3-060F-4A8B-BCA0-43473925C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628776"/>
            <a:ext cx="8207375" cy="4248496"/>
          </a:xfrm>
        </p:spPr>
        <p:txBody>
          <a:bodyPr/>
          <a:lstStyle/>
          <a:p>
            <a:r>
              <a:rPr lang="de-DE" b="1" dirty="0"/>
              <a:t>Abwasserbasiertes </a:t>
            </a:r>
            <a:r>
              <a:rPr lang="de-DE" b="1" dirty="0" err="1"/>
              <a:t>Begleitmonitoring</a:t>
            </a:r>
            <a:r>
              <a:rPr lang="de-DE" b="1" dirty="0"/>
              <a:t> im Rahmen der Einführung des Cannabisgesetzes in Deutschland, Phase II - </a:t>
            </a:r>
            <a:r>
              <a:rPr lang="de-DE" b="1" dirty="0" err="1"/>
              <a:t>AMoCan</a:t>
            </a:r>
            <a:r>
              <a:rPr lang="de-DE" b="1" dirty="0"/>
              <a:t> II</a:t>
            </a:r>
          </a:p>
          <a:p>
            <a:endParaRPr lang="de-DE" b="1" dirty="0"/>
          </a:p>
          <a:p>
            <a:pPr indent="-457200"/>
            <a:r>
              <a:rPr lang="de-DE" sz="1800" u="sng" dirty="0"/>
              <a:t>Ziel:</a:t>
            </a:r>
            <a:r>
              <a:rPr lang="de-DE" sz="1800" dirty="0"/>
              <a:t> Mit dem Projekt </a:t>
            </a:r>
            <a:r>
              <a:rPr lang="de-DE" sz="1800" dirty="0" err="1"/>
              <a:t>AMoCan</a:t>
            </a:r>
            <a:r>
              <a:rPr lang="de-DE" sz="1800" dirty="0"/>
              <a:t> wird seit 1. November 2023 ein abwasserbasiertes Monitoring durchgeführt, das für die Evaluation des Konsumcannabisgesetzes in Deutschland genutzt wird. Dabei werden bundesweit Abwasseranalysen vorgenommen und hinsichtlich des Cannabis-Markers Tetrahydrocannabinol (THC) ausgewertet. Mit </a:t>
            </a:r>
            <a:r>
              <a:rPr lang="de-DE" sz="1800" dirty="0" err="1"/>
              <a:t>AMoCan</a:t>
            </a:r>
            <a:r>
              <a:rPr lang="de-DE" sz="1800" dirty="0"/>
              <a:t> II soll die Repräsentativität der bisher erhobenen Daten noch mal verbessert werden, indem weitere Aspekte berücksichtigt werden. </a:t>
            </a:r>
          </a:p>
          <a:p>
            <a:endParaRPr lang="de-DE" sz="1800" u="sng" dirty="0"/>
          </a:p>
          <a:p>
            <a:r>
              <a:rPr lang="de-DE" sz="1800" u="sng" dirty="0"/>
              <a:t>Laufzeit</a:t>
            </a:r>
            <a:r>
              <a:rPr lang="de-DE" sz="1800" dirty="0"/>
              <a:t>: 1. Februar 2026 bis 31. Dezember 2027</a:t>
            </a:r>
          </a:p>
          <a:p>
            <a:endParaRPr lang="de-DE" sz="1800" u="sng" dirty="0"/>
          </a:p>
          <a:p>
            <a:r>
              <a:rPr lang="de-DE" sz="1800" u="sng" dirty="0"/>
              <a:t>Projektnehmer</a:t>
            </a:r>
            <a:r>
              <a:rPr lang="de-DE" sz="1800" dirty="0"/>
              <a:t>: Universität Dresden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8E739B-D205-40A1-9612-292DA752E1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BEF8A3D5-D942-4D38-B328-604C7145B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476250"/>
            <a:ext cx="8207375" cy="941388"/>
          </a:xfrm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 anchor="t">
            <a:normAutofit/>
          </a:bodyPr>
          <a:lstStyle/>
          <a:p>
            <a:pPr algn="ctr"/>
            <a:r>
              <a:rPr lang="de-DE" sz="2400" b="1" dirty="0"/>
              <a:t>Monitoring/Statistiken/Datenerhebungen</a:t>
            </a:r>
            <a:br>
              <a:rPr lang="de-DE" sz="2400" b="1" dirty="0"/>
            </a:b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970137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BE9FE3-060F-4A8B-BCA0-43473925C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628776"/>
            <a:ext cx="8207375" cy="4248496"/>
          </a:xfrm>
        </p:spPr>
        <p:txBody>
          <a:bodyPr/>
          <a:lstStyle/>
          <a:p>
            <a:r>
              <a:rPr lang="de-DE" b="1" dirty="0"/>
              <a:t>Entwicklung und Evaluation einer </a:t>
            </a:r>
            <a:r>
              <a:rPr lang="de-DE" b="1" dirty="0" err="1"/>
              <a:t>MENTalisierungsInformierten</a:t>
            </a:r>
            <a:r>
              <a:rPr lang="de-DE" b="1" dirty="0"/>
              <a:t> Gruppenintervention für Eltern mit einer Suchterkrankung im stationären Setting (MENTIS)</a:t>
            </a:r>
          </a:p>
          <a:p>
            <a:br>
              <a:rPr lang="de-DE" b="1" dirty="0"/>
            </a:br>
            <a:r>
              <a:rPr lang="de-DE" sz="1800" u="sng" dirty="0"/>
              <a:t>Ziel:</a:t>
            </a:r>
            <a:r>
              <a:rPr lang="de-DE" sz="1800" dirty="0"/>
              <a:t> Flexibles, alters- und substanzunabhängiges Gruppenprogramm für Eltern in der stationären Suchtrehabilitation mit den Zielen, die elterliche Mentalisierungsfähigkeit und dadurch die Eltern-Kind-Beziehung zu verbessern sowie die Eltern zu einer Verbesserung ihres Erziehungsverhaltens zu motivieren.</a:t>
            </a:r>
          </a:p>
          <a:p>
            <a:endParaRPr lang="de-DE" sz="1800" dirty="0"/>
          </a:p>
          <a:p>
            <a:r>
              <a:rPr lang="de-DE" sz="1800" u="sng" dirty="0"/>
              <a:t>Laufzeit:</a:t>
            </a:r>
            <a:r>
              <a:rPr lang="de-DE" sz="1800" dirty="0"/>
              <a:t> 1. Juni 2026 bis 31. Mai 2029</a:t>
            </a:r>
          </a:p>
          <a:p>
            <a:endParaRPr lang="de-DE" sz="1800" dirty="0"/>
          </a:p>
          <a:p>
            <a:r>
              <a:rPr lang="de-DE" sz="1800" u="sng" dirty="0"/>
              <a:t>Projektnehmer:</a:t>
            </a:r>
            <a:r>
              <a:rPr lang="de-DE" sz="1800" dirty="0"/>
              <a:t> </a:t>
            </a:r>
            <a:r>
              <a:rPr lang="en-US" sz="1800" dirty="0"/>
              <a:t>Medical School Hamburg GmbH</a:t>
            </a:r>
            <a:endParaRPr lang="de-DE" sz="18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8E739B-D205-40A1-9612-292DA752E1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Absender  |  Titel (ändern über „Einfügen &gt; Kopf- und Fußzeile“)</a:t>
            </a:r>
            <a:endParaRPr lang="de-DE" dirty="0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BEF8A3D5-D942-4D38-B328-604C7145B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476250"/>
            <a:ext cx="8207375" cy="941388"/>
          </a:xfrm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 anchor="t">
            <a:normAutofit/>
          </a:bodyPr>
          <a:lstStyle/>
          <a:p>
            <a:pPr algn="ctr"/>
            <a:r>
              <a:rPr lang="de-DE" sz="2400" b="1" dirty="0"/>
              <a:t>Suchtmittelübergreifend</a:t>
            </a:r>
            <a:br>
              <a:rPr lang="de-DE" sz="2400" b="1" dirty="0"/>
            </a:b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4282136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2.	Projekte in der Pipeline</a:t>
            </a:r>
            <a:br>
              <a:rPr lang="de-DE" dirty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327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400B86-BA15-4336-BCD0-38632F695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1628776"/>
            <a:ext cx="8280151" cy="4320504"/>
          </a:xfrm>
        </p:spPr>
        <p:txBody>
          <a:bodyPr/>
          <a:lstStyle/>
          <a:p>
            <a:r>
              <a:rPr lang="de-DE" b="1" dirty="0"/>
              <a:t>Öffentliche Förderrichtlinie „Zielgruppenspezifische Prävention zur Verhinderung bzw. Reduzierung des Cannabiskonsums“ </a:t>
            </a:r>
          </a:p>
          <a:p>
            <a:r>
              <a:rPr lang="de-DE" sz="1800" dirty="0"/>
              <a:t>veröffentlicht am 10. Februar 2026 auf www.service.bund.de, Frist war: 17. März 2026.</a:t>
            </a:r>
          </a:p>
          <a:p>
            <a:endParaRPr lang="de-DE" dirty="0"/>
          </a:p>
          <a:p>
            <a:r>
              <a:rPr lang="de-DE" sz="1800" u="sng" dirty="0"/>
              <a:t>Ziele:</a:t>
            </a:r>
            <a:r>
              <a:rPr lang="de-DE" sz="1800" dirty="0"/>
              <a:t> Deutliche Reduktion bzw. Verhinderung des Cannabiskonsums durch innovative Maßnahmen zur selektiven bzw. indizierten Cannabisprävention für vulnerable Gruppen wie </a:t>
            </a:r>
          </a:p>
          <a:p>
            <a:pPr marL="537750" lvl="1" indent="-285750"/>
            <a:r>
              <a:rPr lang="de-DE" sz="1800" dirty="0"/>
              <a:t>Kinder aus suchtbelasteten Familien sowie </a:t>
            </a:r>
          </a:p>
          <a:p>
            <a:pPr marL="537750" lvl="1" indent="-285750"/>
            <a:r>
              <a:rPr lang="de-DE" sz="1800" dirty="0"/>
              <a:t>Jugendliche im ambulanten Jugendhilfesystem</a:t>
            </a:r>
          </a:p>
          <a:p>
            <a:pPr lvl="1"/>
            <a:endParaRPr lang="de-DE" sz="1800" dirty="0"/>
          </a:p>
          <a:p>
            <a:r>
              <a:rPr lang="de-DE" sz="1800" u="sng" dirty="0"/>
              <a:t>Voraussichtliche Laufzeit:</a:t>
            </a:r>
            <a:r>
              <a:rPr lang="de-DE" sz="1800" dirty="0"/>
              <a:t> Ein bis drei Jahre</a:t>
            </a:r>
            <a:endParaRPr lang="de-DE" sz="1800" u="sng" dirty="0"/>
          </a:p>
          <a:p>
            <a:endParaRPr lang="de-DE" sz="1800" dirty="0"/>
          </a:p>
          <a:p>
            <a:r>
              <a:rPr lang="de-DE" sz="1800" u="sng" dirty="0"/>
              <a:t>Voraussichtlicher Umfang:</a:t>
            </a:r>
            <a:r>
              <a:rPr lang="de-DE" sz="1800" dirty="0"/>
              <a:t> Für 1-2 Vorhaben jeweils bis zu 400.000 Euro</a:t>
            </a:r>
          </a:p>
          <a:p>
            <a:endParaRPr lang="de-DE" sz="1800" dirty="0"/>
          </a:p>
          <a:p>
            <a:r>
              <a:rPr lang="de-DE" sz="1800" u="sng" dirty="0"/>
              <a:t>Förderbedingungen:</a:t>
            </a:r>
            <a:r>
              <a:rPr lang="de-DE" sz="1800" dirty="0"/>
              <a:t> Durchführung möglichst als Verbundprojekt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9055E63-83D1-4EBC-81FE-39BC0C8360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Absender  |  Titel (ändern über „Einfügen &gt; Kopf- und Fußzeile“)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99CE467-250A-4FFE-83CB-052116BCD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476250"/>
            <a:ext cx="8207375" cy="941388"/>
          </a:xfrm>
          <a:solidFill>
            <a:schemeClr val="accent1">
              <a:lumMod val="40000"/>
              <a:lumOff val="60000"/>
            </a:schemeClr>
          </a:solidFill>
        </p:spPr>
        <p:txBody>
          <a:bodyPr vert="horz" lIns="0" tIns="0" rIns="0" bIns="0" rtlCol="0" anchor="t">
            <a:normAutofit/>
          </a:bodyPr>
          <a:lstStyle/>
          <a:p>
            <a:pPr algn="ctr"/>
            <a:r>
              <a:rPr lang="de-DE" sz="2400" b="1" dirty="0"/>
              <a:t>Cannabis</a:t>
            </a:r>
            <a:br>
              <a:rPr lang="de-DE" sz="2400" b="1" dirty="0"/>
            </a:b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54712294"/>
      </p:ext>
    </p:extLst>
  </p:cSld>
  <p:clrMapOvr>
    <a:masterClrMapping/>
  </p:clrMapOvr>
</p:sld>
</file>

<file path=ppt/theme/theme1.xml><?xml version="1.0" encoding="utf-8"?>
<a:theme xmlns:a="http://schemas.openxmlformats.org/drawingml/2006/main" name="BMG 2016 Ministerium">
  <a:themeElements>
    <a:clrScheme name="BMG Ministerium">
      <a:dk1>
        <a:srgbClr val="000000"/>
      </a:dk1>
      <a:lt1>
        <a:sysClr val="window" lastClr="FFFFFF"/>
      </a:lt1>
      <a:dk2>
        <a:srgbClr val="0088AE"/>
      </a:dk2>
      <a:lt2>
        <a:srgbClr val="E53075"/>
      </a:lt2>
      <a:accent1>
        <a:srgbClr val="3A89A9"/>
      </a:accent1>
      <a:accent2>
        <a:srgbClr val="005981"/>
      </a:accent2>
      <a:accent3>
        <a:srgbClr val="C8CD2E"/>
      </a:accent3>
      <a:accent4>
        <a:srgbClr val="F6AA42"/>
      </a:accent4>
      <a:accent5>
        <a:srgbClr val="65BAB4"/>
      </a:accent5>
      <a:accent6>
        <a:srgbClr val="A08FBB"/>
      </a:accent6>
      <a:hlink>
        <a:srgbClr val="000000"/>
      </a:hlink>
      <a:folHlink>
        <a:srgbClr val="000000"/>
      </a:folHlink>
    </a:clrScheme>
    <a:fontScheme name="BMG BundesFonts">
      <a:majorFont>
        <a:latin typeface="BundesSerif Office"/>
        <a:ea typeface=""/>
        <a:cs typeface=""/>
      </a:majorFont>
      <a:minorFont>
        <a:latin typeface="BundesSans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MG 2016 Gesundheit">
  <a:themeElements>
    <a:clrScheme name="BMG Gesundheit">
      <a:dk1>
        <a:srgbClr val="000000"/>
      </a:dk1>
      <a:lt1>
        <a:sysClr val="window" lastClr="FFFFFF"/>
      </a:lt1>
      <a:dk2>
        <a:srgbClr val="C8CD2E"/>
      </a:dk2>
      <a:lt2>
        <a:srgbClr val="E53075"/>
      </a:lt2>
      <a:accent1>
        <a:srgbClr val="3A89A9"/>
      </a:accent1>
      <a:accent2>
        <a:srgbClr val="005981"/>
      </a:accent2>
      <a:accent3>
        <a:srgbClr val="C8CD2E"/>
      </a:accent3>
      <a:accent4>
        <a:srgbClr val="F6AA42"/>
      </a:accent4>
      <a:accent5>
        <a:srgbClr val="65BAB4"/>
      </a:accent5>
      <a:accent6>
        <a:srgbClr val="A08FBB"/>
      </a:accent6>
      <a:hlink>
        <a:srgbClr val="000000"/>
      </a:hlink>
      <a:folHlink>
        <a:srgbClr val="000000"/>
      </a:folHlink>
    </a:clrScheme>
    <a:fontScheme name="BMG BundesFonts">
      <a:majorFont>
        <a:latin typeface="BundesSerif Office"/>
        <a:ea typeface=""/>
        <a:cs typeface=""/>
      </a:majorFont>
      <a:minorFont>
        <a:latin typeface="BundesSans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MG 2016 Pflege">
  <a:themeElements>
    <a:clrScheme name="BMG Pflege">
      <a:dk1>
        <a:srgbClr val="000000"/>
      </a:dk1>
      <a:lt1>
        <a:sysClr val="window" lastClr="FFFFFF"/>
      </a:lt1>
      <a:dk2>
        <a:srgbClr val="F6AA42"/>
      </a:dk2>
      <a:lt2>
        <a:srgbClr val="E53075"/>
      </a:lt2>
      <a:accent1>
        <a:srgbClr val="3A89A9"/>
      </a:accent1>
      <a:accent2>
        <a:srgbClr val="005981"/>
      </a:accent2>
      <a:accent3>
        <a:srgbClr val="C8CD2E"/>
      </a:accent3>
      <a:accent4>
        <a:srgbClr val="F6AA42"/>
      </a:accent4>
      <a:accent5>
        <a:srgbClr val="65BAB4"/>
      </a:accent5>
      <a:accent6>
        <a:srgbClr val="A08FBB"/>
      </a:accent6>
      <a:hlink>
        <a:srgbClr val="000000"/>
      </a:hlink>
      <a:folHlink>
        <a:srgbClr val="000000"/>
      </a:folHlink>
    </a:clrScheme>
    <a:fontScheme name="BMG BundesFonts">
      <a:majorFont>
        <a:latin typeface="BundesSerif Office"/>
        <a:ea typeface=""/>
        <a:cs typeface=""/>
      </a:majorFont>
      <a:minorFont>
        <a:latin typeface="BundesSans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BMG 2016 Patientenbeauftragter">
  <a:themeElements>
    <a:clrScheme name="BMG Patientenbeauftragter">
      <a:dk1>
        <a:srgbClr val="000000"/>
      </a:dk1>
      <a:lt1>
        <a:sysClr val="window" lastClr="FFFFFF"/>
      </a:lt1>
      <a:dk2>
        <a:srgbClr val="65BAB4"/>
      </a:dk2>
      <a:lt2>
        <a:srgbClr val="E53075"/>
      </a:lt2>
      <a:accent1>
        <a:srgbClr val="3A89A9"/>
      </a:accent1>
      <a:accent2>
        <a:srgbClr val="005981"/>
      </a:accent2>
      <a:accent3>
        <a:srgbClr val="C8CD2E"/>
      </a:accent3>
      <a:accent4>
        <a:srgbClr val="F6AA42"/>
      </a:accent4>
      <a:accent5>
        <a:srgbClr val="65BAB4"/>
      </a:accent5>
      <a:accent6>
        <a:srgbClr val="A08FBB"/>
      </a:accent6>
      <a:hlink>
        <a:srgbClr val="000000"/>
      </a:hlink>
      <a:folHlink>
        <a:srgbClr val="000000"/>
      </a:folHlink>
    </a:clrScheme>
    <a:fontScheme name="BMG BundesFonts">
      <a:majorFont>
        <a:latin typeface="BundesSerif Office"/>
        <a:ea typeface=""/>
        <a:cs typeface=""/>
      </a:majorFont>
      <a:minorFont>
        <a:latin typeface="BundesSans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BMG 2016 Drogenbeauftragte">
  <a:themeElements>
    <a:clrScheme name="BMG Drogenbeauftragte">
      <a:dk1>
        <a:srgbClr val="000000"/>
      </a:dk1>
      <a:lt1>
        <a:sysClr val="window" lastClr="FFFFFF"/>
      </a:lt1>
      <a:dk2>
        <a:srgbClr val="A08FBB"/>
      </a:dk2>
      <a:lt2>
        <a:srgbClr val="E53075"/>
      </a:lt2>
      <a:accent1>
        <a:srgbClr val="3A89A9"/>
      </a:accent1>
      <a:accent2>
        <a:srgbClr val="005981"/>
      </a:accent2>
      <a:accent3>
        <a:srgbClr val="C8CD2E"/>
      </a:accent3>
      <a:accent4>
        <a:srgbClr val="F6AA42"/>
      </a:accent4>
      <a:accent5>
        <a:srgbClr val="65BAB4"/>
      </a:accent5>
      <a:accent6>
        <a:srgbClr val="A08FBB"/>
      </a:accent6>
      <a:hlink>
        <a:srgbClr val="000000"/>
      </a:hlink>
      <a:folHlink>
        <a:srgbClr val="000000"/>
      </a:folHlink>
    </a:clrScheme>
    <a:fontScheme name="BMG BundesFonts">
      <a:majorFont>
        <a:latin typeface="BundesSerif Office"/>
        <a:ea typeface=""/>
        <a:cs typeface=""/>
      </a:majorFont>
      <a:minorFont>
        <a:latin typeface="BundesSans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BMG</Template>
  <TotalTime>0</TotalTime>
  <Words>918</Words>
  <Application>Microsoft Office PowerPoint</Application>
  <PresentationFormat>Bildschirmpräsentation (4:3)</PresentationFormat>
  <Paragraphs>153</Paragraphs>
  <Slides>17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5</vt:i4>
      </vt:variant>
      <vt:variant>
        <vt:lpstr>Folientitel</vt:lpstr>
      </vt:variant>
      <vt:variant>
        <vt:i4>17</vt:i4>
      </vt:variant>
    </vt:vector>
  </HeadingPairs>
  <TitlesOfParts>
    <vt:vector size="27" baseType="lpstr">
      <vt:lpstr>Calibri</vt:lpstr>
      <vt:lpstr>BundesSerif Office</vt:lpstr>
      <vt:lpstr>Arial</vt:lpstr>
      <vt:lpstr>BundesSans Office</vt:lpstr>
      <vt:lpstr>Symbol</vt:lpstr>
      <vt:lpstr>BMG 2016 Ministerium</vt:lpstr>
      <vt:lpstr>BMG 2016 Gesundheit</vt:lpstr>
      <vt:lpstr>BMG 2016 Pflege</vt:lpstr>
      <vt:lpstr>BMG 2016 Patientenbeauftragter</vt:lpstr>
      <vt:lpstr>BMG 2016 Drogenbeauftragte</vt:lpstr>
      <vt:lpstr>Bericht aus dem BMG </vt:lpstr>
      <vt:lpstr>Agenda</vt:lpstr>
      <vt:lpstr>1. Neue Projekte </vt:lpstr>
      <vt:lpstr>Crack</vt:lpstr>
      <vt:lpstr>Monitoring/Statistiken/Datenerhebungen </vt:lpstr>
      <vt:lpstr>Monitoring/Statistiken/Datenerhebungen </vt:lpstr>
      <vt:lpstr>Suchtmittelübergreifend </vt:lpstr>
      <vt:lpstr>2. Projekte in der Pipeline </vt:lpstr>
      <vt:lpstr>Cannabis </vt:lpstr>
      <vt:lpstr>Opioidhaltige Analgetika </vt:lpstr>
      <vt:lpstr>Crack in Deutschland - Status Quo </vt:lpstr>
      <vt:lpstr>Suchtmittelübergreifend </vt:lpstr>
      <vt:lpstr>3. Beendete Projekte</vt:lpstr>
      <vt:lpstr>Beendete Projekte</vt:lpstr>
      <vt:lpstr>4. Weitere Themen</vt:lpstr>
      <vt:lpstr>Weitere Themen</vt:lpstr>
      <vt:lpstr>Vielen Dank für Ihre Aufmerksamkeit!</vt:lpstr>
    </vt:vector>
  </TitlesOfParts>
  <Company>BMG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Bericht des BMG</dc:title>
  <dc:creator>Kirschbaum, Gaby -425 BMG</dc:creator>
  <cp:lastModifiedBy>Sirko Schamel</cp:lastModifiedBy>
  <cp:revision>861</cp:revision>
  <cp:lastPrinted>2026-04-15T09:02:58Z</cp:lastPrinted>
  <dcterms:created xsi:type="dcterms:W3CDTF">2018-03-16T13:11:56Z</dcterms:created>
  <dcterms:modified xsi:type="dcterms:W3CDTF">2026-04-30T10:40:20Z</dcterms:modified>
</cp:coreProperties>
</file>